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302" r:id="rId4"/>
    <p:sldId id="312" r:id="rId5"/>
    <p:sldId id="303" r:id="rId6"/>
    <p:sldId id="304" r:id="rId7"/>
    <p:sldId id="305" r:id="rId8"/>
    <p:sldId id="306" r:id="rId9"/>
    <p:sldId id="307" r:id="rId10"/>
    <p:sldId id="310" r:id="rId11"/>
    <p:sldId id="316" r:id="rId12"/>
    <p:sldId id="318" r:id="rId13"/>
    <p:sldId id="295" r:id="rId14"/>
    <p:sldId id="317" r:id="rId15"/>
    <p:sldId id="321" r:id="rId16"/>
    <p:sldId id="319" r:id="rId17"/>
    <p:sldId id="313" r:id="rId18"/>
    <p:sldId id="320" r:id="rId19"/>
    <p:sldId id="315" r:id="rId20"/>
    <p:sldId id="324" r:id="rId21"/>
    <p:sldId id="322" r:id="rId22"/>
    <p:sldId id="32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BE5D6"/>
    <a:srgbClr val="306A67"/>
    <a:srgbClr val="AD8714"/>
    <a:srgbClr val="823A2D"/>
    <a:srgbClr val="2F8F8B"/>
    <a:srgbClr val="B7402A"/>
    <a:srgbClr val="FAFBFD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6" autoAdjust="0"/>
    <p:restoredTop sz="82621" autoAdjust="0"/>
  </p:normalViewPr>
  <p:slideViewPr>
    <p:cSldViewPr snapToGrid="0">
      <p:cViewPr varScale="1">
        <p:scale>
          <a:sx n="116" d="100"/>
          <a:sy n="116" d="100"/>
        </p:scale>
        <p:origin x="324" y="11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881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47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590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15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97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1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hyperlink" Target="https://v2.bootcss.com/base-cs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18" Type="http://schemas.microsoft.com/office/2007/relationships/hdphoto" Target="../media/hdphoto8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4968092" y="2015354"/>
            <a:ext cx="0" cy="32786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2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63092" y="1148407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HTML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基础语法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7671" y="1863389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HTML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80581" y="186339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CSS/DIV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17536" y="1863390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JAVASCRIPT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336520" y="4416580"/>
            <a:ext cx="2698595" cy="8885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602045" y="4424017"/>
            <a:ext cx="2008777" cy="8113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47671" y="2649114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定义网页呈现的</a:t>
            </a:r>
            <a:r>
              <a:rPr lang="zh-CN" altLang="en-US" b="1" dirty="0" smtClean="0">
                <a:solidFill>
                  <a:srgbClr val="FF0000"/>
                </a:solidFill>
              </a:rPr>
              <a:t>内容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文字、图片、音视频、超链接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43877" y="5055152"/>
            <a:ext cx="3152286" cy="10370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325369" y="2007917"/>
            <a:ext cx="0" cy="24086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347671" y="3558797"/>
            <a:ext cx="185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采用脚本语言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最新版本</a:t>
            </a:r>
            <a:r>
              <a:rPr lang="en-US" altLang="zh-CN" b="1" dirty="0" smtClean="0">
                <a:solidFill>
                  <a:schemeClr val="bg1"/>
                </a:solidFill>
              </a:rPr>
              <a:t>HTML5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610821" y="2022791"/>
            <a:ext cx="0" cy="24086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990393" y="2657486"/>
            <a:ext cx="2877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定义网页呈现的</a:t>
            </a:r>
            <a:r>
              <a:rPr lang="zh-CN" altLang="en-US" b="1" dirty="0" smtClean="0">
                <a:solidFill>
                  <a:srgbClr val="FF0000"/>
                </a:solidFill>
              </a:rPr>
              <a:t>格式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字体、颜色、大小、边距、位置等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90393" y="3567169"/>
            <a:ext cx="1628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采用脚本语言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最新版本</a:t>
            </a:r>
            <a:r>
              <a:rPr lang="en-US" altLang="zh-CN" b="1" dirty="0" smtClean="0">
                <a:solidFill>
                  <a:schemeClr val="bg1"/>
                </a:solidFill>
              </a:rPr>
              <a:t>CSS3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33121" y="2657486"/>
            <a:ext cx="3057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定义网页对象的</a:t>
            </a:r>
            <a:r>
              <a:rPr lang="zh-CN" altLang="en-US" b="1" dirty="0">
                <a:solidFill>
                  <a:srgbClr val="FF0000"/>
                </a:solidFill>
              </a:rPr>
              <a:t>动作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通过设定事件，完成函数定义的动作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33121" y="3567169"/>
            <a:ext cx="1628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采用脚本语言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最新版本</a:t>
            </a:r>
            <a:r>
              <a:rPr lang="en-US" altLang="zh-CN" b="1" dirty="0" smtClean="0">
                <a:solidFill>
                  <a:schemeClr val="bg1"/>
                </a:solidFill>
              </a:rPr>
              <a:t>ES9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36152" y="5238979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Bootstrap 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10280" y="5837850"/>
            <a:ext cx="31935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入门教程推荐：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://c.runoob.com/</a:t>
            </a:r>
            <a:endParaRPr lang="en-US" altLang="zh-C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://www.w3school.com.cn</a:t>
            </a:r>
            <a:r>
              <a:rPr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/ </a:t>
            </a:r>
            <a:endParaRPr lang="zh-CN" alt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7445" y="22809"/>
            <a:ext cx="27799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2.1 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元素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6"/>
          <a:stretch>
            <a:fillRect/>
          </a:stretch>
        </p:blipFill>
        <p:spPr>
          <a:xfrm>
            <a:off x="116625" y="3092392"/>
            <a:ext cx="3315150" cy="2479068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54413"/>
              </p:ext>
            </p:extLst>
          </p:nvPr>
        </p:nvGraphicFramePr>
        <p:xfrm>
          <a:off x="124031" y="932931"/>
          <a:ext cx="5791200" cy="7511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81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34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开始标签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元素内容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结束标签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&lt;p&gt;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这是第一个段落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&lt;/p&gt;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735813" y="1763238"/>
            <a:ext cx="4051942" cy="198515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&lt;p&gt;</a:t>
            </a:r>
            <a:r>
              <a:rPr lang="zh-CN" altLang="en-US" sz="1600" b="1" dirty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元素</a:t>
            </a:r>
            <a:r>
              <a:rPr lang="zh-CN" altLang="en-US" sz="1600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&lt;p&gt;</a:t>
            </a:r>
            <a:r>
              <a:rPr lang="zh-CN" altLang="en-US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这是第一个元素。</a:t>
            </a: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&lt;/p&gt;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定义了</a:t>
            </a:r>
            <a:r>
              <a:rPr lang="en-US" altLang="zh-CN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文档中的一个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段落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拥有开始标签</a:t>
            </a:r>
            <a:r>
              <a:rPr lang="en-US" altLang="zh-CN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&lt;p&gt;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和结束标签</a:t>
            </a:r>
            <a:r>
              <a:rPr lang="en-US" altLang="zh-CN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&lt;/p&gt;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元素内容是：这是第一个段落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35814" y="3842113"/>
            <a:ext cx="4051942" cy="23083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&lt;body&gt;</a:t>
            </a:r>
            <a:r>
              <a:rPr lang="zh-CN" altLang="en-US" sz="1600" b="1" dirty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元素</a:t>
            </a:r>
            <a:r>
              <a:rPr lang="zh-CN" altLang="en-US" sz="1600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&lt;body&gt;</a:t>
            </a:r>
          </a:p>
          <a:p>
            <a:pPr>
              <a:defRPr/>
            </a:pPr>
            <a:r>
              <a:rPr lang="en-US" altLang="zh-CN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&lt;p&gt;</a:t>
            </a:r>
            <a:r>
              <a:rPr lang="zh-CN" altLang="en-US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这是第一个元素。</a:t>
            </a:r>
            <a:r>
              <a:rPr lang="en-US" altLang="zh-CN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&lt;/p&gt;</a:t>
            </a: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&lt;/body&gt;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定义了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文档的主体。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拥有开始标签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&lt;body&gt;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和结束标签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&lt;/body</a:t>
            </a:r>
            <a:r>
              <a:rPr lang="en-US" altLang="zh-CN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元素内容是：另一个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元素（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06240" y="2207100"/>
            <a:ext cx="2639076" cy="3238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58181" y="2983560"/>
            <a:ext cx="4276725" cy="31700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&lt;html&gt;</a:t>
            </a:r>
            <a:r>
              <a:rPr lang="zh-CN" altLang="en-US" sz="1600" b="1" dirty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元素</a:t>
            </a:r>
            <a:r>
              <a:rPr lang="zh-CN" altLang="en-US" sz="1600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&lt;html&gt;</a:t>
            </a:r>
          </a:p>
          <a:p>
            <a:pPr lvl="1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&lt;body&gt;</a:t>
            </a:r>
          </a:p>
          <a:p>
            <a:pPr lvl="1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	&lt;</a:t>
            </a:r>
            <a:r>
              <a:rPr lang="en-US" altLang="zh-CN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p&gt;</a:t>
            </a:r>
            <a:r>
              <a:rPr lang="zh-CN" altLang="en-US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这是第一个元素。</a:t>
            </a:r>
            <a:r>
              <a:rPr lang="en-US" altLang="zh-CN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&lt;/p&gt;</a:t>
            </a:r>
          </a:p>
          <a:p>
            <a:pPr lvl="1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&lt;/body&gt;</a:t>
            </a: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&lt;/html&gt;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定义了整个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文档。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拥有开始标签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&lt;html&gt;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和结束标签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&lt;/html&gt;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元素内容是：另一个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元素（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body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元素）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4031" y="1780009"/>
            <a:ext cx="355072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以开始标签起始，以结束标签终止</a:t>
            </a:r>
            <a:endParaRPr lang="en-US" altLang="zh-CN" sz="1600" dirty="0" smtClean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大多数</a:t>
            </a:r>
            <a:r>
              <a:rPr lang="en-US" altLang="zh-CN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元素可拥有属性</a:t>
            </a:r>
            <a:endParaRPr lang="en-US" altLang="zh-CN" sz="1600" dirty="0" smtClean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文档由嵌套的</a:t>
            </a:r>
            <a:r>
              <a:rPr lang="en-US" altLang="zh-CN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元素构成</a:t>
            </a:r>
            <a:endParaRPr lang="en-US" altLang="zh-CN" sz="16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06240" y="4266365"/>
            <a:ext cx="2639076" cy="761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28607" y="3359823"/>
            <a:ext cx="3500727" cy="12630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359" y="76043"/>
            <a:ext cx="2152950" cy="15242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57195" y="1649245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一个简单好用的文本编辑器</a:t>
            </a:r>
            <a:endParaRPr lang="en-US" altLang="zh-CN" sz="14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://notepad-plus-plus.org/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0" grpId="0" animBg="1"/>
      <p:bldP spid="12" grpId="0" animBg="1"/>
      <p:bldP spid="14" grpId="0" animBg="1"/>
      <p:bldP spid="15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7025" y="283693"/>
            <a:ext cx="4831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2.1 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元素：</a:t>
            </a:r>
            <a:r>
              <a:rPr lang="zh-CN" altLang="en-US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几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个实例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23549" y="1575998"/>
            <a:ext cx="4276725" cy="193899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标题：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&lt;h1&gt;</a:t>
            </a:r>
            <a:r>
              <a:rPr lang="zh-CN" altLang="en-US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这是一个标题</a:t>
            </a: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&lt;/h1&gt;</a:t>
            </a:r>
          </a:p>
          <a:p>
            <a:pPr lvl="0">
              <a:defRPr/>
            </a:pPr>
            <a:r>
              <a:rPr lang="en-US" altLang="zh-CN" sz="1600" dirty="0"/>
              <a:t>&lt;h2&gt;</a:t>
            </a:r>
            <a:r>
              <a:rPr lang="zh-CN" altLang="en-US" sz="1600" dirty="0"/>
              <a:t>这是一个标题</a:t>
            </a:r>
            <a:r>
              <a:rPr lang="en-US" altLang="zh-CN" sz="1600" dirty="0"/>
              <a:t>&lt;/h2&gt; </a:t>
            </a:r>
            <a:endParaRPr lang="en-US" altLang="zh-CN" sz="1600" dirty="0" smtClean="0"/>
          </a:p>
          <a:p>
            <a:pPr lvl="0">
              <a:defRPr/>
            </a:pPr>
            <a:r>
              <a:rPr lang="en-US" altLang="zh-CN" sz="1600" dirty="0" smtClean="0"/>
              <a:t>&lt;</a:t>
            </a:r>
            <a:r>
              <a:rPr lang="en-US" altLang="zh-CN" sz="1600" dirty="0"/>
              <a:t>h3&gt;</a:t>
            </a:r>
            <a:r>
              <a:rPr lang="zh-CN" altLang="en-US" sz="1600" dirty="0"/>
              <a:t>这是一个标题</a:t>
            </a:r>
            <a:r>
              <a:rPr lang="en-US" altLang="zh-CN" sz="1600" dirty="0"/>
              <a:t>&lt;/h3</a:t>
            </a:r>
            <a:r>
              <a:rPr lang="en-US" altLang="zh-CN" sz="1600" dirty="0" smtClean="0"/>
              <a:t>&gt;</a:t>
            </a:r>
          </a:p>
          <a:p>
            <a:pPr lvl="0">
              <a:defRPr/>
            </a:pPr>
            <a:endParaRPr lang="en-US" altLang="zh-CN" sz="1600" dirty="0" smtClean="0"/>
          </a:p>
          <a:p>
            <a:pPr>
              <a:defRPr/>
            </a:pPr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</a:t>
            </a:r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&lt;h1&gt; - &lt;h6&gt;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标签定义标题</a:t>
            </a:r>
            <a:endParaRPr lang="en-US" altLang="zh-CN" sz="16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defRPr/>
            </a:pP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&lt;h1&gt;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为最大标题，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&lt;h6&gt;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为最小标题 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  <a:endParaRPr lang="en-US" altLang="zh-CN" sz="1600" dirty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23549" y="3719123"/>
            <a:ext cx="4276725" cy="9541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段落：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/>
              <a:t>&lt;p&gt;</a:t>
            </a:r>
            <a:r>
              <a:rPr lang="zh-CN" altLang="en-US" sz="1600" dirty="0"/>
              <a:t>这是一个段落。</a:t>
            </a:r>
            <a:r>
              <a:rPr lang="en-US" altLang="zh-CN" sz="1600" dirty="0"/>
              <a:t>&lt;/p&gt;</a:t>
            </a:r>
            <a:r>
              <a:rPr lang="zh-CN" altLang="en-US" sz="1600" dirty="0"/>
              <a:t> </a:t>
            </a:r>
            <a:endParaRPr lang="en-US" altLang="zh-CN" sz="1600" dirty="0" smtClean="0"/>
          </a:p>
          <a:p>
            <a:pPr lvl="0">
              <a:defRPr/>
            </a:pPr>
            <a:r>
              <a:rPr lang="en-US" altLang="zh-CN" sz="1600" dirty="0" smtClean="0"/>
              <a:t>&lt;</a:t>
            </a:r>
            <a:r>
              <a:rPr lang="en-US" altLang="zh-CN" sz="1600" dirty="0"/>
              <a:t>p&gt;</a:t>
            </a:r>
            <a:r>
              <a:rPr lang="zh-CN" altLang="en-US" sz="1600" dirty="0"/>
              <a:t>这是另外一个段落。</a:t>
            </a:r>
            <a:r>
              <a:rPr lang="en-US" altLang="zh-CN" sz="1600" dirty="0"/>
              <a:t>&lt;/p&gt;</a:t>
            </a:r>
            <a:endParaRPr lang="en-US" altLang="zh-CN" sz="1600" dirty="0" smtClean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96432" y="1575998"/>
            <a:ext cx="4637903" cy="13849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图像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400" dirty="0"/>
              <a:t>&lt;</a:t>
            </a:r>
            <a:r>
              <a:rPr lang="en-US" altLang="zh-CN" sz="1400" dirty="0" err="1"/>
              <a:t>img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src</a:t>
            </a:r>
            <a:r>
              <a:rPr lang="en-US" altLang="zh-CN" sz="1400" dirty="0" smtClean="0"/>
              <a:t>="images/cat.png</a:t>
            </a:r>
            <a:r>
              <a:rPr lang="en-US" altLang="zh-CN" sz="1400" dirty="0"/>
              <a:t>" </a:t>
            </a:r>
            <a:r>
              <a:rPr lang="en-US" altLang="zh-CN" sz="1400" dirty="0" smtClean="0"/>
              <a:t>width</a:t>
            </a:r>
            <a:r>
              <a:rPr lang="en-US" altLang="zh-CN" sz="1400" dirty="0"/>
              <a:t>="258" height="39" </a:t>
            </a:r>
            <a:r>
              <a:rPr lang="en-US" altLang="zh-CN" sz="1400" dirty="0" smtClean="0"/>
              <a:t>/&gt;</a:t>
            </a:r>
          </a:p>
          <a:p>
            <a:pPr>
              <a:defRPr/>
            </a:pPr>
            <a:r>
              <a:rPr lang="en-US" altLang="zh-CN" sz="1400" dirty="0"/>
              <a:t>&lt;</a:t>
            </a:r>
            <a:r>
              <a:rPr lang="en-US" altLang="zh-CN" sz="1400" dirty="0" err="1"/>
              <a:t>img</a:t>
            </a:r>
            <a:r>
              <a:rPr lang="en-US" altLang="zh-CN" sz="1400" dirty="0"/>
              <a:t> </a:t>
            </a:r>
            <a:r>
              <a:rPr lang="en-US" altLang="zh-CN" sz="1400" dirty="0" err="1" smtClean="0"/>
              <a:t>src</a:t>
            </a:r>
            <a:r>
              <a:rPr lang="en-US" altLang="zh-CN" sz="1400" dirty="0" smtClean="0"/>
              <a:t>=“cat.png</a:t>
            </a:r>
            <a:r>
              <a:rPr lang="en-US" altLang="zh-CN" sz="1400" dirty="0"/>
              <a:t>" </a:t>
            </a:r>
            <a:r>
              <a:rPr lang="en-US" altLang="zh-CN" sz="1400" dirty="0" smtClean="0"/>
              <a:t>/&gt;</a:t>
            </a:r>
            <a:endParaRPr lang="en-US" altLang="zh-CN" sz="1400" dirty="0"/>
          </a:p>
          <a:p>
            <a:pPr lvl="0">
              <a:defRPr/>
            </a:pP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”images/logo/</a:t>
            </a:r>
            <a:r>
              <a:rPr lang="en-US" altLang="zh-CN" sz="16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png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是图片路径，与当前网页需在同一文件夹下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</a:p>
        </p:txBody>
      </p:sp>
      <p:sp>
        <p:nvSpPr>
          <p:cNvPr id="15" name="矩形 14"/>
          <p:cNvSpPr/>
          <p:nvPr/>
        </p:nvSpPr>
        <p:spPr>
          <a:xfrm>
            <a:off x="7496432" y="3231578"/>
            <a:ext cx="4276725" cy="70788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注释：</a:t>
            </a:r>
            <a:endParaRPr lang="en-US" altLang="zh-CN" sz="1600" dirty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这里写注释，不会在网页中显示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</a:p>
        </p:txBody>
      </p:sp>
      <p:sp>
        <p:nvSpPr>
          <p:cNvPr id="16" name="矩形 15"/>
          <p:cNvSpPr/>
          <p:nvPr/>
        </p:nvSpPr>
        <p:spPr>
          <a:xfrm>
            <a:off x="3113870" y="4855025"/>
            <a:ext cx="4276725" cy="70788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水平线：</a:t>
            </a:r>
            <a:endParaRPr lang="en-US" altLang="zh-CN" sz="1600" dirty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600" dirty="0" err="1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hr</a:t>
            </a: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/&gt;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70825" y="1575998"/>
            <a:ext cx="2556083" cy="3653968"/>
            <a:chOff x="-745293" y="1810578"/>
            <a:chExt cx="2556083" cy="365396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5293" y="1810578"/>
              <a:ext cx="2556083" cy="2605477"/>
            </a:xfrm>
            <a:prstGeom prst="rect">
              <a:avLst/>
            </a:prstGeom>
          </p:spPr>
        </p:pic>
        <p:sp>
          <p:nvSpPr>
            <p:cNvPr id="6" name="上箭头 5"/>
            <p:cNvSpPr/>
            <p:nvPr/>
          </p:nvSpPr>
          <p:spPr>
            <a:xfrm>
              <a:off x="166035" y="4444630"/>
              <a:ext cx="733425" cy="55825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-701101" y="5002881"/>
              <a:ext cx="2486745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一个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html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页面的基本结构</a:t>
              </a:r>
              <a:endParaRPr lang="en-US" altLang="zh-CN" sz="1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496432" y="4210050"/>
            <a:ext cx="4276725" cy="135421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换行符：</a:t>
            </a:r>
            <a:endParaRPr lang="en-US" altLang="zh-CN" sz="1600" dirty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600" dirty="0" err="1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br</a:t>
            </a: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/&gt;</a:t>
            </a:r>
          </a:p>
          <a:p>
            <a:pPr lvl="0">
              <a:defRPr/>
            </a:pP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注：早先的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版本中，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hr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br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是“无需封闭”的，但是这样写不严谨，因此建议大家采用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hr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/&gt;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br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/&gt;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的写法，加上斜杠</a:t>
            </a:r>
            <a:endParaRPr lang="en-US" altLang="zh-CN" sz="14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1396" y="257950"/>
            <a:ext cx="4831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2.3 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元素：几个实例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1293" y="1323105"/>
            <a:ext cx="4276725" cy="19380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超级链接</a:t>
            </a:r>
            <a:r>
              <a:rPr lang="zh-CN" altLang="en-US" sz="1600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&lt;a&gt;</a:t>
            </a:r>
            <a:r>
              <a:rPr lang="zh-CN" altLang="en-US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：定义一个</a:t>
            </a:r>
            <a:r>
              <a:rPr 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超级</a:t>
            </a:r>
            <a:r>
              <a:rPr lang="zh-CN" altLang="en-US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链接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链接与</a:t>
            </a:r>
            <a:r>
              <a:rPr lang="en-US" alt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id</a:t>
            </a:r>
            <a:r>
              <a:rPr lang="zh-CN" altLang="en-US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配合使用</a:t>
            </a:r>
            <a:r>
              <a:rPr lang="zh-CN" altLang="en-US" sz="16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</a:t>
            </a:r>
            <a:endParaRPr kumimoji="0" 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sz="16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&lt;a id="tips"&gt;有用的提示部分&lt;/a&gt;</a:t>
            </a:r>
            <a:endParaRPr kumimoji="0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sz="16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&lt;a href="#tips"&gt;访问有用的提示部分&lt;/a&gt;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1293" y="3467500"/>
            <a:ext cx="4276725" cy="230695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元数据</a:t>
            </a:r>
            <a:r>
              <a:rPr lang="zh-CN" altLang="en-US" sz="1600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&lt;meta&gt;</a:t>
            </a:r>
            <a:r>
              <a:rPr lang="zh-CN" altLang="en-US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：定义元数据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元数据：常用于定义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html</a:t>
            </a: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页面的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字符编码，</a:t>
            </a:r>
            <a:r>
              <a:rPr kumimoji="0" 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说明，关键字，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作者</a:t>
            </a: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等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元数据</a:t>
            </a: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对用户不可见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服务于浏览器、搜索引擎等其他网络服务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68" y="3131867"/>
            <a:ext cx="5707360" cy="1505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98" y="1417677"/>
            <a:ext cx="5668026" cy="31432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710350" y="1316381"/>
            <a:ext cx="676276" cy="5647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标注 10"/>
          <p:cNvSpPr/>
          <p:nvPr/>
        </p:nvSpPr>
        <p:spPr>
          <a:xfrm>
            <a:off x="7027017" y="2169882"/>
            <a:ext cx="3143250" cy="635429"/>
          </a:xfrm>
          <a:prstGeom prst="wedgeRoundRectCallout">
            <a:avLst>
              <a:gd name="adj1" fmla="val -75554"/>
              <a:gd name="adj2" fmla="val -100439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 </a:t>
            </a:r>
            <a:r>
              <a:rPr lang="en-US" altLang="zh-CN" dirty="0" err="1" smtClean="0">
                <a:solidFill>
                  <a:schemeClr val="tx1"/>
                </a:solidFill>
              </a:rPr>
              <a:t>href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是标签</a:t>
            </a:r>
            <a:r>
              <a:rPr lang="en-US" altLang="zh-CN" dirty="0" smtClean="0">
                <a:solidFill>
                  <a:schemeClr val="tx1"/>
                </a:solidFill>
              </a:rPr>
              <a:t>&lt;a&gt;</a:t>
            </a:r>
            <a:r>
              <a:rPr lang="zh-CN" altLang="en-US" dirty="0" smtClean="0">
                <a:solidFill>
                  <a:schemeClr val="tx1"/>
                </a:solidFill>
              </a:rPr>
              <a:t>的一个属性；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0350" y="3559205"/>
            <a:ext cx="24533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164769" y="3251429"/>
            <a:ext cx="1178011" cy="30777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字符编码</a:t>
            </a:r>
            <a:endParaRPr lang="zh-CN" altLang="en-US" sz="1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23168" y="480700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扩展：关于字符编码</a:t>
            </a:r>
            <a:r>
              <a:rPr lang="en-US" altLang="zh-CN" sz="1400" dirty="0" smtClean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charset</a:t>
            </a:r>
            <a:r>
              <a:rPr lang="zh-CN" altLang="en-US" sz="1400" dirty="0" smtClean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和网页显示乱码：</a:t>
            </a:r>
            <a:endParaRPr lang="en-US" altLang="zh-CN" sz="1400" dirty="0" smtClean="0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某种</a:t>
            </a: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字符编码使用的范围越广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，浏览器</a:t>
            </a: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就越有可能理解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它</a:t>
            </a:r>
            <a:endParaRPr lang="en-US" altLang="zh-CN" sz="14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一般设置：</a:t>
            </a:r>
            <a:r>
              <a:rPr lang="en-US" altLang="zh-CN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charset=“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utf-8”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（默认编码）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可以</a:t>
            </a: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统一页面显示中文简体繁体及其它语言（如英文，日文，韩文）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当浏览器、编辑器和网页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charset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不一致，可能出现乱码，应该检查修改为一致</a:t>
            </a:r>
            <a:endParaRPr lang="zh-CN" altLang="en-US" sz="1400" dirty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0" grpId="0" animBg="1"/>
      <p:bldP spid="11" grpId="0" animBg="1"/>
      <p:bldP spid="6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19" y="2368640"/>
            <a:ext cx="3143689" cy="4953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0" y="4220199"/>
            <a:ext cx="3858163" cy="23339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8450" y="67066"/>
            <a:ext cx="275399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2.2 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属性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2750" y="3019870"/>
            <a:ext cx="3858163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c</a:t>
            </a: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lass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属性：</a:t>
            </a:r>
            <a:endParaRPr lang="en-US" altLang="zh-CN" sz="1600" b="1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&lt;h1 </a:t>
            </a:r>
            <a:r>
              <a:rPr lang="en-US" altLang="zh-CN" sz="1600" dirty="0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class = “intro”</a:t>
            </a: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&gt;</a:t>
            </a:r>
          </a:p>
          <a:p>
            <a:pPr lvl="0">
              <a:defRPr/>
            </a:pPr>
            <a:r>
              <a:rPr lang="en-US" altLang="zh-CN" sz="1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	</a:t>
            </a: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…</a:t>
            </a:r>
          </a:p>
          <a:p>
            <a:pPr lvl="0"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&lt;/h1&gt;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2750" y="1035209"/>
          <a:ext cx="5934727" cy="1828800"/>
        </p:xfrm>
        <a:graphic>
          <a:graphicData uri="http://schemas.openxmlformats.org/drawingml/2006/table">
            <a:tbl>
              <a:tblPr/>
              <a:tblGrid>
                <a:gridCol w="101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1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>
                          <a:solidFill>
                            <a:srgbClr val="FFFFFF"/>
                          </a:solidFill>
                          <a:effectLst/>
                        </a:rPr>
                        <a:t>属性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class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为</a:t>
                      </a:r>
                      <a:r>
                        <a:rPr lang="en-US" altLang="zh-CN" dirty="0">
                          <a:effectLst/>
                        </a:rPr>
                        <a:t>html</a:t>
                      </a:r>
                      <a:r>
                        <a:rPr lang="zh-CN" altLang="en-US" dirty="0">
                          <a:effectLst/>
                        </a:rPr>
                        <a:t>元素定义一个或多个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effectLst/>
                        </a:rPr>
                        <a:t>类名</a:t>
                      </a:r>
                      <a:r>
                        <a:rPr lang="zh-CN" altLang="en-US" dirty="0">
                          <a:effectLst/>
                        </a:rPr>
                        <a:t>（</a:t>
                      </a:r>
                      <a:r>
                        <a:rPr lang="en-US" altLang="zh-CN" dirty="0" err="1">
                          <a:effectLst/>
                        </a:rPr>
                        <a:t>classname</a:t>
                      </a:r>
                      <a:r>
                        <a:rPr lang="zh-CN" altLang="en-US" dirty="0" smtClean="0">
                          <a:effectLst/>
                        </a:rPr>
                        <a:t>）</a:t>
                      </a:r>
                      <a:endParaRPr lang="en-US" altLang="zh-CN" dirty="0" smtClean="0">
                        <a:effectLst/>
                      </a:endParaRPr>
                    </a:p>
                    <a:p>
                      <a:pPr fontAlgn="t"/>
                      <a:r>
                        <a:rPr lang="en-US" altLang="zh-CN" dirty="0" smtClean="0">
                          <a:effectLst/>
                        </a:rPr>
                        <a:t>(</a:t>
                      </a:r>
                      <a:r>
                        <a:rPr lang="zh-CN" altLang="en-US" dirty="0">
                          <a:effectLst/>
                        </a:rPr>
                        <a:t>类名从样式文件引入</a:t>
                      </a:r>
                      <a:r>
                        <a:rPr lang="en-US" altLang="zh-CN" dirty="0">
                          <a:effectLst/>
                        </a:rPr>
                        <a:t>)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定义元素的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effectLst/>
                        </a:rPr>
                        <a:t>唯一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effectLst/>
                        </a:rPr>
                        <a:t>id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style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规定元素的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effectLst/>
                        </a:rPr>
                        <a:t>行内样式</a:t>
                      </a:r>
                      <a:r>
                        <a:rPr lang="zh-CN" altLang="en-US" dirty="0">
                          <a:effectLst/>
                        </a:rPr>
                        <a:t>（</a:t>
                      </a:r>
                      <a:r>
                        <a:rPr lang="en-US" dirty="0">
                          <a:effectLst/>
                        </a:rPr>
                        <a:t>inline style）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4569386" y="3019870"/>
            <a:ext cx="4942876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id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属性</a:t>
            </a:r>
            <a:r>
              <a:rPr lang="zh-CN" altLang="en-US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b="1" dirty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&lt;h1 </a:t>
            </a:r>
            <a:r>
              <a:rPr lang="en-US" altLang="zh-CN" sz="1600" dirty="0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id 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= </a:t>
            </a:r>
            <a:r>
              <a:rPr lang="en-US" altLang="zh-CN" sz="1600" dirty="0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en-US" altLang="zh-CN" sz="1600" dirty="0" err="1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myHeader</a:t>
            </a:r>
            <a:r>
              <a:rPr lang="en-US" altLang="zh-CN" sz="1600" dirty="0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&gt;</a:t>
            </a:r>
            <a:endParaRPr lang="en-US" altLang="zh-CN" sz="1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	…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&lt;/h1&gt;</a:t>
            </a:r>
            <a:endParaRPr lang="en-US" altLang="zh-CN" sz="1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66619" y="1035209"/>
            <a:ext cx="3143689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style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属性：</a:t>
            </a:r>
            <a:endParaRPr lang="en-US" altLang="zh-CN" sz="1600" b="1" dirty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&lt;div style=“height:80</a:t>
            </a: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;”&gt;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&lt;p style=“font-size:36pt;”&gt;</a:t>
            </a:r>
            <a:endParaRPr lang="en-US" altLang="zh-CN" sz="1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23" y="4231447"/>
            <a:ext cx="4934639" cy="99073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85" y="5287208"/>
            <a:ext cx="3934374" cy="36200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5728417" y="4910219"/>
            <a:ext cx="19386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859651" y="5468208"/>
            <a:ext cx="10592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075443" y="2502219"/>
            <a:ext cx="23659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159349" y="2663615"/>
            <a:ext cx="16492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06142" y="6386892"/>
            <a:ext cx="20487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05572" y="407019"/>
            <a:ext cx="3592650" cy="755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2.3 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 CSS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样式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325" y="1417898"/>
            <a:ext cx="8339142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样式定义网页的外观，包括元素的布局，颜色，大小，风格等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样式由两部分组成：</a:t>
            </a:r>
            <a:r>
              <a:rPr lang="zh-CN" altLang="en-US" sz="2000" dirty="0" smtClean="0">
                <a:solidFill>
                  <a:srgbClr val="FFC000"/>
                </a:solidFill>
              </a:rPr>
              <a:t>选择器</a:t>
            </a:r>
            <a:r>
              <a:rPr lang="zh-CN" altLang="en-US" sz="2000" dirty="0" smtClean="0">
                <a:solidFill>
                  <a:prstClr val="white"/>
                </a:solidFill>
              </a:rPr>
              <a:t>和一条或多条</a:t>
            </a:r>
            <a:r>
              <a:rPr lang="zh-CN" altLang="en-US" sz="2000" dirty="0" smtClean="0">
                <a:solidFill>
                  <a:srgbClr val="FFC000"/>
                </a:solidFill>
              </a:rPr>
              <a:t>声明</a:t>
            </a:r>
            <a:endParaRPr lang="en-US" altLang="zh-CN" sz="2000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选择器</a:t>
            </a:r>
            <a:r>
              <a:rPr lang="zh-CN" altLang="en-US" sz="2000" dirty="0" smtClean="0">
                <a:solidFill>
                  <a:prstClr val="white"/>
                </a:solidFill>
              </a:rPr>
              <a:t>：指要</a:t>
            </a:r>
            <a:r>
              <a:rPr lang="zh-CN" altLang="en-US" sz="2000" dirty="0">
                <a:solidFill>
                  <a:prstClr val="white"/>
                </a:solidFill>
              </a:rPr>
              <a:t>改变样式的</a:t>
            </a:r>
            <a:r>
              <a:rPr lang="en-US" altLang="zh-CN" sz="2000" dirty="0">
                <a:solidFill>
                  <a:prstClr val="white"/>
                </a:solidFill>
              </a:rPr>
              <a:t>html</a:t>
            </a:r>
            <a:r>
              <a:rPr lang="zh-CN" altLang="en-US" sz="2000" dirty="0">
                <a:solidFill>
                  <a:prstClr val="white"/>
                </a:solidFill>
              </a:rPr>
              <a:t>元素（如</a:t>
            </a:r>
            <a:r>
              <a:rPr lang="en-US" altLang="zh-CN" sz="2000" dirty="0">
                <a:solidFill>
                  <a:prstClr val="white"/>
                </a:solidFill>
              </a:rPr>
              <a:t>&lt;p&gt;</a:t>
            </a:r>
            <a:r>
              <a:rPr lang="zh-CN" altLang="en-US" sz="2000" dirty="0">
                <a:solidFill>
                  <a:prstClr val="white"/>
                </a:solidFill>
              </a:rPr>
              <a:t>、</a:t>
            </a:r>
            <a:r>
              <a:rPr lang="en-US" altLang="zh-CN" sz="2000" dirty="0">
                <a:solidFill>
                  <a:prstClr val="white"/>
                </a:solidFill>
              </a:rPr>
              <a:t>&lt;div&gt;</a:t>
            </a:r>
            <a:r>
              <a:rPr lang="zh-CN" altLang="en-US" sz="2000" dirty="0">
                <a:solidFill>
                  <a:prstClr val="white"/>
                </a:solidFill>
              </a:rPr>
              <a:t>、</a:t>
            </a:r>
            <a:r>
              <a:rPr lang="en-US" altLang="zh-CN" sz="2000" dirty="0">
                <a:solidFill>
                  <a:prstClr val="white"/>
                </a:solidFill>
              </a:rPr>
              <a:t>&lt;h1&gt;</a:t>
            </a:r>
            <a:r>
              <a:rPr lang="zh-CN" altLang="en-US" sz="2000" dirty="0" smtClean="0">
                <a:solidFill>
                  <a:prstClr val="white"/>
                </a:solidFill>
              </a:rPr>
              <a:t>）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声明</a:t>
            </a:r>
            <a:r>
              <a:rPr lang="zh-CN" altLang="en-US" sz="2000" dirty="0" smtClean="0">
                <a:solidFill>
                  <a:prstClr val="white"/>
                </a:solidFill>
              </a:rPr>
              <a:t>：每条声明由一个属性和一个值组成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prstClr val="white"/>
                </a:solidFill>
              </a:rPr>
              <a:t>CSS</a:t>
            </a:r>
            <a:r>
              <a:rPr lang="zh-CN" altLang="en-US" sz="2000" dirty="0">
                <a:solidFill>
                  <a:prstClr val="white"/>
                </a:solidFill>
              </a:rPr>
              <a:t>颜色</a:t>
            </a:r>
            <a:r>
              <a:rPr lang="zh-CN" altLang="en-US" sz="2000" dirty="0" smtClean="0">
                <a:solidFill>
                  <a:prstClr val="white"/>
                </a:solidFill>
              </a:rPr>
              <a:t>：丰富的颜色选择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样式可以通过三种方式实现：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white"/>
                </a:solidFill>
              </a:rPr>
              <a:t>内联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内部样式表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外部引用</a:t>
            </a:r>
            <a:r>
              <a:rPr lang="en-US" altLang="zh-CN" sz="2000" dirty="0" smtClean="0">
                <a:solidFill>
                  <a:prstClr val="white"/>
                </a:solidFill>
              </a:rPr>
              <a:t>.</a:t>
            </a:r>
            <a:r>
              <a:rPr lang="en-US" altLang="zh-CN" sz="2000" dirty="0" err="1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文件</a:t>
            </a:r>
            <a:endParaRPr lang="en-US" altLang="zh-CN" sz="2000" dirty="0" smtClean="0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26" y="3225379"/>
            <a:ext cx="5534797" cy="12384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0770" y="5950417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RGB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颜色代码可以参考：</a:t>
            </a:r>
            <a:endParaRPr lang="en-US" altLang="zh-CN" sz="16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</a:t>
            </a:r>
            <a:r>
              <a:rPr lang="zh-CN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://tool.oschina.net/commons?type=3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26" y="4962671"/>
            <a:ext cx="4544059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9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4729" y="287275"/>
            <a:ext cx="3592650" cy="755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2.3 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 CSS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样式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941" y="1296394"/>
            <a:ext cx="10546842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内联样式</a:t>
            </a:r>
            <a:r>
              <a:rPr lang="zh-CN" altLang="en-US" sz="2000" dirty="0" smtClean="0">
                <a:solidFill>
                  <a:prstClr val="white"/>
                </a:solidFill>
              </a:rPr>
              <a:t>：在</a:t>
            </a:r>
            <a:r>
              <a:rPr lang="en-US" altLang="zh-CN" sz="2000" dirty="0" smtClean="0">
                <a:solidFill>
                  <a:prstClr val="white"/>
                </a:solidFill>
              </a:rPr>
              <a:t>html</a:t>
            </a:r>
            <a:r>
              <a:rPr lang="zh-CN" altLang="en-US" sz="2000" dirty="0" smtClean="0">
                <a:solidFill>
                  <a:prstClr val="white"/>
                </a:solidFill>
              </a:rPr>
              <a:t>元素中使用</a:t>
            </a:r>
            <a:r>
              <a:rPr lang="en-US" altLang="zh-CN" sz="2000" dirty="0" smtClean="0">
                <a:solidFill>
                  <a:prstClr val="white"/>
                </a:solidFill>
              </a:rPr>
              <a:t>style</a:t>
            </a:r>
            <a:r>
              <a:rPr lang="zh-CN" altLang="en-US" sz="2000" dirty="0" smtClean="0">
                <a:solidFill>
                  <a:prstClr val="white"/>
                </a:solidFill>
              </a:rPr>
              <a:t>属性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20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内部样式表</a:t>
            </a:r>
            <a:r>
              <a:rPr lang="zh-CN" altLang="en-US" sz="2000" dirty="0" smtClean="0">
                <a:solidFill>
                  <a:prstClr val="white"/>
                </a:solidFill>
              </a:rPr>
              <a:t>：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en-US" altLang="zh-CN" sz="2000" dirty="0" smtClean="0">
                <a:solidFill>
                  <a:prstClr val="white"/>
                </a:solidFill>
              </a:rPr>
              <a:t>html</a:t>
            </a:r>
            <a:r>
              <a:rPr lang="zh-CN" altLang="en-US" sz="2000" dirty="0" smtClean="0">
                <a:solidFill>
                  <a:prstClr val="white"/>
                </a:solidFill>
              </a:rPr>
              <a:t>头部</a:t>
            </a:r>
            <a:r>
              <a:rPr lang="en-US" altLang="zh-CN" sz="2000" dirty="0" smtClean="0">
                <a:solidFill>
                  <a:prstClr val="white"/>
                </a:solidFill>
              </a:rPr>
              <a:t>&lt;head&gt;</a:t>
            </a:r>
            <a:r>
              <a:rPr lang="zh-CN" altLang="en-US" sz="2000" dirty="0" smtClean="0">
                <a:solidFill>
                  <a:prstClr val="white"/>
                </a:solidFill>
              </a:rPr>
              <a:t>区域使用</a:t>
            </a:r>
            <a:r>
              <a:rPr lang="en-US" altLang="zh-CN" sz="2000" dirty="0" smtClean="0">
                <a:solidFill>
                  <a:prstClr val="white"/>
                </a:solidFill>
              </a:rPr>
              <a:t>&lt;style&gt;</a:t>
            </a:r>
            <a:r>
              <a:rPr lang="zh-CN" altLang="en-US" sz="2000" dirty="0" smtClean="0">
                <a:solidFill>
                  <a:prstClr val="white"/>
                </a:solidFill>
              </a:rPr>
              <a:t>来包含</a:t>
            </a: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white"/>
                </a:solidFill>
              </a:rPr>
              <a:t>&lt;style&gt; … &lt;/style</a:t>
            </a:r>
            <a:r>
              <a:rPr lang="en-US" altLang="zh-CN" sz="1600" dirty="0" smtClean="0">
                <a:solidFill>
                  <a:prstClr val="white"/>
                </a:solidFill>
              </a:rPr>
              <a:t>&gt;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外部引用</a:t>
            </a:r>
            <a:r>
              <a:rPr lang="zh-CN" altLang="en-US" sz="2000" dirty="0" smtClean="0">
                <a:solidFill>
                  <a:prstClr val="white"/>
                </a:solidFill>
              </a:rPr>
              <a:t>：使用外部</a:t>
            </a: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文件（推荐使用）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自定义的</a:t>
            </a:r>
            <a:r>
              <a:rPr lang="en-US" altLang="zh-CN" sz="2000" dirty="0" err="1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文件：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prstClr val="white"/>
                </a:solidFill>
              </a:rPr>
              <a:t>      </a:t>
            </a:r>
            <a:r>
              <a:rPr lang="en-US" altLang="zh-CN" sz="1600" dirty="0" smtClean="0">
                <a:solidFill>
                  <a:prstClr val="white"/>
                </a:solidFill>
              </a:rPr>
              <a:t>&lt;</a:t>
            </a:r>
            <a:r>
              <a:rPr lang="en-US" altLang="zh-CN" sz="1600" dirty="0">
                <a:solidFill>
                  <a:prstClr val="white"/>
                </a:solidFill>
              </a:rPr>
              <a:t>link </a:t>
            </a:r>
            <a:r>
              <a:rPr lang="en-US" altLang="zh-CN" sz="1600" dirty="0" err="1">
                <a:solidFill>
                  <a:prstClr val="white"/>
                </a:solidFill>
              </a:rPr>
              <a:t>rel</a:t>
            </a:r>
            <a:r>
              <a:rPr lang="en-US" altLang="zh-CN" sz="1600" dirty="0">
                <a:solidFill>
                  <a:prstClr val="white"/>
                </a:solidFill>
              </a:rPr>
              <a:t>="stylesheet" </a:t>
            </a:r>
            <a:r>
              <a:rPr lang="en-US" altLang="zh-CN" sz="1600" dirty="0" err="1">
                <a:solidFill>
                  <a:prstClr val="white"/>
                </a:solidFill>
              </a:rPr>
              <a:t>href</a:t>
            </a:r>
            <a:r>
              <a:rPr lang="en-US" altLang="zh-CN" sz="1600" dirty="0">
                <a:solidFill>
                  <a:prstClr val="white"/>
                </a:solidFill>
              </a:rPr>
              <a:t>="test.css" type="text/</a:t>
            </a:r>
            <a:r>
              <a:rPr lang="en-US" altLang="zh-CN" sz="1600" dirty="0" err="1">
                <a:solidFill>
                  <a:prstClr val="white"/>
                </a:solidFill>
              </a:rPr>
              <a:t>css</a:t>
            </a:r>
            <a:r>
              <a:rPr lang="en-US" altLang="zh-CN" sz="1600" dirty="0">
                <a:solidFill>
                  <a:prstClr val="white"/>
                </a:solidFill>
              </a:rPr>
              <a:t>" </a:t>
            </a:r>
            <a:r>
              <a:rPr lang="en-US" altLang="zh-CN" sz="1600" dirty="0" smtClean="0">
                <a:solidFill>
                  <a:prstClr val="white"/>
                </a:solidFill>
              </a:rPr>
              <a:t>/&gt;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引用</a:t>
            </a:r>
            <a:r>
              <a:rPr lang="en-US" altLang="zh-CN" sz="2000" dirty="0" err="1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文件链接（如</a:t>
            </a:r>
            <a:r>
              <a:rPr lang="en-US" altLang="zh-CN" sz="2000" dirty="0" smtClean="0">
                <a:solidFill>
                  <a:prstClr val="white"/>
                </a:solidFill>
              </a:rPr>
              <a:t>bootstrap</a:t>
            </a:r>
            <a:r>
              <a:rPr lang="zh-CN" altLang="en-US" sz="2000" dirty="0" smtClean="0">
                <a:solidFill>
                  <a:prstClr val="white"/>
                </a:solidFill>
              </a:rPr>
              <a:t>的</a:t>
            </a: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样式）：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white"/>
                </a:solidFill>
              </a:rPr>
              <a:t>&lt;link </a:t>
            </a:r>
            <a:r>
              <a:rPr lang="en-US" altLang="zh-CN" sz="1600" dirty="0" err="1">
                <a:solidFill>
                  <a:prstClr val="white"/>
                </a:solidFill>
              </a:rPr>
              <a:t>rel</a:t>
            </a:r>
            <a:r>
              <a:rPr lang="en-US" altLang="zh-CN" sz="1600" dirty="0">
                <a:solidFill>
                  <a:prstClr val="white"/>
                </a:solidFill>
              </a:rPr>
              <a:t>="stylesheet" </a:t>
            </a:r>
            <a:r>
              <a:rPr lang="en-US" altLang="zh-CN" sz="1600" dirty="0" err="1">
                <a:solidFill>
                  <a:prstClr val="white"/>
                </a:solidFill>
              </a:rPr>
              <a:t>href</a:t>
            </a:r>
            <a:r>
              <a:rPr lang="en-US" altLang="zh-CN" sz="1600" dirty="0">
                <a:solidFill>
                  <a:prstClr val="white"/>
                </a:solidFill>
              </a:rPr>
              <a:t>="https://</a:t>
            </a:r>
            <a:r>
              <a:rPr lang="en-US" altLang="zh-CN" sz="1600" dirty="0" smtClean="0">
                <a:solidFill>
                  <a:prstClr val="white"/>
                </a:solidFill>
              </a:rPr>
              <a:t>cdn.staticfile.org/twitter-bootstrap/3.3.7/</a:t>
            </a:r>
            <a:r>
              <a:rPr lang="en-US" altLang="zh-CN" sz="1600" dirty="0" err="1" smtClean="0">
                <a:solidFill>
                  <a:prstClr val="white"/>
                </a:solidFill>
              </a:rPr>
              <a:t>css</a:t>
            </a:r>
            <a:r>
              <a:rPr lang="en-US" altLang="zh-CN" sz="1600" dirty="0" smtClean="0">
                <a:solidFill>
                  <a:prstClr val="white"/>
                </a:solidFill>
              </a:rPr>
              <a:t>/bootstrap.min.css</a:t>
            </a:r>
            <a:r>
              <a:rPr lang="en-US" altLang="zh-CN" sz="1600" dirty="0">
                <a:solidFill>
                  <a:prstClr val="white"/>
                </a:solidFill>
              </a:rPr>
              <a:t>"&gt;</a:t>
            </a:r>
            <a:endParaRPr lang="en-US" altLang="zh-CN" sz="1600" dirty="0" smtClean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62455" y="4532649"/>
            <a:ext cx="4892041" cy="366095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362455" y="5374937"/>
            <a:ext cx="8903059" cy="347501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54" y="1530564"/>
            <a:ext cx="4610743" cy="302937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62455" y="3190718"/>
            <a:ext cx="2304290" cy="366095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812280" y="1386356"/>
            <a:ext cx="2364924" cy="23324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670626" y="1856932"/>
            <a:ext cx="3610741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srgbClr val="FF0000"/>
                </a:solidFill>
              </a:rPr>
              <a:t>内部样式表定义的</a:t>
            </a:r>
            <a:r>
              <a:rPr lang="en-US" altLang="zh-CN" sz="1600" dirty="0" smtClean="0">
                <a:solidFill>
                  <a:srgbClr val="FF0000"/>
                </a:solidFill>
              </a:rPr>
              <a:t>CSS</a:t>
            </a:r>
            <a:r>
              <a:rPr lang="zh-CN" altLang="en-US" sz="1600" dirty="0" smtClean="0">
                <a:solidFill>
                  <a:srgbClr val="FF0000"/>
                </a:solidFill>
              </a:rPr>
              <a:t>样式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397496" y="2589149"/>
            <a:ext cx="5972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696119" y="3875405"/>
            <a:ext cx="12558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013470" y="6343322"/>
            <a:ext cx="60324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推荐案例教程：http</a:t>
            </a:r>
            <a:r>
              <a:rPr lang="zh-CN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://www.runoob.com/css/css-tutorial.html</a:t>
            </a:r>
          </a:p>
        </p:txBody>
      </p:sp>
      <p:sp>
        <p:nvSpPr>
          <p:cNvPr id="22" name="矩形 21"/>
          <p:cNvSpPr/>
          <p:nvPr/>
        </p:nvSpPr>
        <p:spPr>
          <a:xfrm>
            <a:off x="883217" y="184229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&lt;div style="width:300</a:t>
            </a:r>
            <a:r>
              <a:rPr lang="zh-CN" altLang="en-US" sz="1600" dirty="0" smtClean="0">
                <a:solidFill>
                  <a:schemeClr val="bg1"/>
                </a:solidFill>
              </a:rPr>
              <a:t>px</a:t>
            </a:r>
            <a:r>
              <a:rPr lang="en-US" altLang="zh-CN" sz="1600" dirty="0" smtClean="0">
                <a:solidFill>
                  <a:schemeClr val="bg1"/>
                </a:solidFill>
              </a:rPr>
              <a:t>; </a:t>
            </a:r>
            <a:r>
              <a:rPr lang="zh-CN" altLang="en-US" sz="1600" dirty="0" smtClean="0">
                <a:solidFill>
                  <a:schemeClr val="bg1"/>
                </a:solidFill>
              </a:rPr>
              <a:t>height</a:t>
            </a:r>
            <a:r>
              <a:rPr lang="zh-CN" altLang="en-US" sz="1600" dirty="0">
                <a:solidFill>
                  <a:schemeClr val="bg1"/>
                </a:solidFill>
              </a:rPr>
              <a:t>:150px</a:t>
            </a:r>
            <a:r>
              <a:rPr lang="zh-CN" altLang="en-US" sz="1600" dirty="0" smtClean="0">
                <a:solidFill>
                  <a:schemeClr val="bg1"/>
                </a:solidFill>
              </a:rPr>
              <a:t>;&gt;</a:t>
            </a:r>
            <a:r>
              <a:rPr lang="zh-CN" altLang="en-US" sz="1600" dirty="0">
                <a:solidFill>
                  <a:schemeClr val="bg1"/>
                </a:solidFill>
              </a:rPr>
              <a:t>带样式的div区域&lt;/div&gt;</a:t>
            </a:r>
          </a:p>
        </p:txBody>
      </p:sp>
      <p:sp>
        <p:nvSpPr>
          <p:cNvPr id="23" name="矩形 22"/>
          <p:cNvSpPr/>
          <p:nvPr/>
        </p:nvSpPr>
        <p:spPr>
          <a:xfrm>
            <a:off x="1237518" y="1835976"/>
            <a:ext cx="5665851" cy="366095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63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/>
      <p:bldP spid="22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4350" y="31044"/>
            <a:ext cx="4424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2.3 CSS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样式：网页布局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8620" y="736572"/>
            <a:ext cx="1054684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solidFill>
                  <a:prstClr val="white"/>
                </a:solidFill>
              </a:rPr>
              <a:t>可以通过对</a:t>
            </a:r>
            <a:r>
              <a:rPr lang="en-US" altLang="zh-CN" dirty="0" smtClean="0">
                <a:solidFill>
                  <a:prstClr val="white"/>
                </a:solidFill>
              </a:rPr>
              <a:t>&lt;div&gt;</a:t>
            </a:r>
            <a:r>
              <a:rPr lang="zh-CN" altLang="en-US" dirty="0" smtClean="0">
                <a:solidFill>
                  <a:prstClr val="white"/>
                </a:solidFill>
              </a:rPr>
              <a:t>进行</a:t>
            </a:r>
            <a:r>
              <a:rPr lang="en-US" altLang="zh-CN" dirty="0" smtClean="0">
                <a:solidFill>
                  <a:prstClr val="white"/>
                </a:solidFill>
              </a:rPr>
              <a:t>CSS</a:t>
            </a:r>
            <a:r>
              <a:rPr lang="zh-CN" altLang="en-US" dirty="0" smtClean="0">
                <a:solidFill>
                  <a:prstClr val="white"/>
                </a:solidFill>
              </a:rPr>
              <a:t>样式设置，对网页进行布局</a:t>
            </a:r>
            <a:endParaRPr lang="en-US" altLang="zh-CN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solidFill>
                  <a:prstClr val="white"/>
                </a:solidFill>
              </a:rPr>
              <a:t>以 </a:t>
            </a:r>
            <a:r>
              <a:rPr lang="en-US" altLang="zh-CN" dirty="0" smtClean="0">
                <a:solidFill>
                  <a:prstClr val="white"/>
                </a:solidFill>
              </a:rPr>
              <a:t>id=”header”</a:t>
            </a:r>
            <a:r>
              <a:rPr lang="zh-CN" altLang="en-US" dirty="0" smtClean="0">
                <a:solidFill>
                  <a:prstClr val="white"/>
                </a:solidFill>
              </a:rPr>
              <a:t>的区域为例：</a:t>
            </a:r>
            <a:endParaRPr lang="en-US" altLang="zh-CN" dirty="0" smtClean="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9" y="1990046"/>
            <a:ext cx="2438740" cy="48679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95" y="2369419"/>
            <a:ext cx="2162477" cy="438211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2012" y="2336223"/>
            <a:ext cx="2200275" cy="935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37" y="2472312"/>
            <a:ext cx="5044746" cy="35093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801002" y="2353828"/>
            <a:ext cx="5210023" cy="94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83219" y="1617711"/>
            <a:ext cx="225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Step1: </a:t>
            </a:r>
            <a:r>
              <a:rPr lang="zh-CN" altLang="en-US" dirty="0" smtClean="0">
                <a:solidFill>
                  <a:srgbClr val="FF0000"/>
                </a:solidFill>
              </a:rPr>
              <a:t>定义布局样式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90336" y="1896628"/>
            <a:ext cx="247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Step2: </a:t>
            </a:r>
            <a:r>
              <a:rPr lang="zh-CN" altLang="en-US" dirty="0" smtClean="0">
                <a:solidFill>
                  <a:srgbClr val="FF0000"/>
                </a:solidFill>
              </a:rPr>
              <a:t>通过</a:t>
            </a:r>
            <a:r>
              <a:rPr lang="en-US" altLang="zh-CN" dirty="0" smtClean="0">
                <a:solidFill>
                  <a:srgbClr val="FF0000"/>
                </a:solidFill>
              </a:rPr>
              <a:t>id</a:t>
            </a:r>
            <a:r>
              <a:rPr lang="zh-CN" altLang="en-US" dirty="0" smtClean="0">
                <a:solidFill>
                  <a:srgbClr val="FF0000"/>
                </a:solidFill>
              </a:rPr>
              <a:t>进行引用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64254" y="2707512"/>
            <a:ext cx="1912696" cy="467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709736" y="1918728"/>
            <a:ext cx="247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Step3: </a:t>
            </a:r>
            <a:r>
              <a:rPr lang="zh-CN" altLang="en-US" dirty="0" smtClean="0">
                <a:solidFill>
                  <a:srgbClr val="FF0000"/>
                </a:solidFill>
              </a:rPr>
              <a:t>网页显示效果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2982287" y="2922348"/>
            <a:ext cx="1181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076950" y="2941398"/>
            <a:ext cx="7499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标注 1"/>
          <p:cNvSpPr/>
          <p:nvPr/>
        </p:nvSpPr>
        <p:spPr>
          <a:xfrm>
            <a:off x="8188669" y="127797"/>
            <a:ext cx="3822356" cy="1116387"/>
          </a:xfrm>
          <a:prstGeom prst="wedgeRoundRectCallout">
            <a:avLst>
              <a:gd name="adj1" fmla="val -36843"/>
              <a:gd name="adj2" fmla="val 5808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417907" y="228521"/>
            <a:ext cx="3593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CSS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样式中：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符号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 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定义特定类别的元素样式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符号 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# 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定义特定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唯一元素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的样式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4" grpId="0" animBg="1"/>
      <p:bldP spid="16" grpId="0"/>
      <p:bldP spid="17" grpId="0"/>
      <p:bldP spid="18" grpId="0" animBg="1"/>
      <p:bldP spid="19" grpId="0"/>
      <p:bldP spid="2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1629" y="87919"/>
            <a:ext cx="6811480" cy="755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扩展：</a:t>
            </a:r>
            <a:r>
              <a:rPr lang="en-US" altLang="zh-CN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中的内嵌</a:t>
            </a:r>
            <a:r>
              <a:rPr lang="en-US" altLang="zh-CN" sz="3200" b="1" dirty="0" err="1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Javascript</a:t>
            </a: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脚本</a:t>
            </a:r>
            <a:endParaRPr lang="en-US" altLang="zh-CN" sz="3200" b="1" dirty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1629" y="787642"/>
            <a:ext cx="58801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</a:rPr>
              <a:t>获取元素</a:t>
            </a:r>
            <a:endParaRPr lang="en-US" altLang="zh-CN" sz="1600" dirty="0">
              <a:solidFill>
                <a:prstClr val="whit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</a:rPr>
              <a:t>定义 </a:t>
            </a:r>
            <a:r>
              <a:rPr lang="en-US" altLang="zh-CN" sz="1600" dirty="0" smtClean="0">
                <a:solidFill>
                  <a:prstClr val="white"/>
                </a:solidFill>
              </a:rPr>
              <a:t>function()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</a:rPr>
              <a:t>用户动作触发函数执行</a:t>
            </a:r>
            <a:endParaRPr lang="en-US" altLang="zh-CN" sz="1600" dirty="0">
              <a:solidFill>
                <a:prstClr val="whit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 err="1" smtClean="0">
                <a:solidFill>
                  <a:prstClr val="white"/>
                </a:solidFill>
              </a:rPr>
              <a:t>Jquery</a:t>
            </a:r>
            <a:r>
              <a:rPr lang="en-US" altLang="zh-CN" sz="1600" dirty="0">
                <a:solidFill>
                  <a:prstClr val="white"/>
                </a:solidFill>
              </a:rPr>
              <a:t>: </a:t>
            </a:r>
            <a:r>
              <a:rPr lang="zh-CN" altLang="en-US" sz="1600" dirty="0">
                <a:solidFill>
                  <a:prstClr val="white"/>
                </a:solidFill>
              </a:rPr>
              <a:t>“写的更少</a:t>
            </a:r>
            <a:r>
              <a:rPr lang="en-US" altLang="zh-CN" sz="1600" dirty="0">
                <a:solidFill>
                  <a:prstClr val="white"/>
                </a:solidFill>
              </a:rPr>
              <a:t>,</a:t>
            </a:r>
            <a:r>
              <a:rPr lang="zh-CN" altLang="en-US" sz="1600" dirty="0">
                <a:solidFill>
                  <a:prstClr val="white"/>
                </a:solidFill>
              </a:rPr>
              <a:t>但做的更多”的轻量级 </a:t>
            </a:r>
            <a:r>
              <a:rPr lang="en-US" altLang="zh-CN" sz="1600" dirty="0">
                <a:solidFill>
                  <a:prstClr val="white"/>
                </a:solidFill>
              </a:rPr>
              <a:t>JavaScript </a:t>
            </a:r>
            <a:r>
              <a:rPr lang="zh-CN" altLang="en-US" sz="1600" dirty="0" smtClean="0">
                <a:solidFill>
                  <a:prstClr val="white"/>
                </a:solidFill>
              </a:rPr>
              <a:t>函数库</a:t>
            </a:r>
            <a:endParaRPr lang="en-US" altLang="zh-CN" sz="1600" dirty="0" smtClean="0">
              <a:solidFill>
                <a:prstClr val="whit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 smtClean="0">
                <a:solidFill>
                  <a:prstClr val="white"/>
                </a:solidFill>
              </a:rPr>
              <a:t>Html</a:t>
            </a:r>
            <a:r>
              <a:rPr lang="zh-CN" altLang="en-US" sz="1600" dirty="0" smtClean="0">
                <a:solidFill>
                  <a:prstClr val="white"/>
                </a:solidFill>
              </a:rPr>
              <a:t>页面自上而下解析</a:t>
            </a:r>
            <a:r>
              <a:rPr lang="en-US" altLang="zh-CN" sz="1600" dirty="0" err="1" smtClean="0">
                <a:solidFill>
                  <a:prstClr val="white"/>
                </a:solidFill>
              </a:rPr>
              <a:t>js</a:t>
            </a:r>
            <a:r>
              <a:rPr lang="zh-CN" altLang="en-US" sz="1600" dirty="0" smtClean="0">
                <a:solidFill>
                  <a:prstClr val="white"/>
                </a:solidFill>
              </a:rPr>
              <a:t>脚本，可通过函数控制</a:t>
            </a:r>
            <a:r>
              <a:rPr lang="en-US" altLang="zh-CN" sz="1600" dirty="0" err="1" smtClean="0">
                <a:solidFill>
                  <a:prstClr val="white"/>
                </a:solidFill>
              </a:rPr>
              <a:t>js</a:t>
            </a:r>
            <a:r>
              <a:rPr lang="zh-CN" altLang="en-US" sz="1600" dirty="0" smtClean="0">
                <a:solidFill>
                  <a:prstClr val="white"/>
                </a:solidFill>
              </a:rPr>
              <a:t>执行时机</a:t>
            </a:r>
            <a:endParaRPr lang="en-US" altLang="zh-CN" sz="1600" dirty="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23768" y="1448850"/>
            <a:ext cx="6410321" cy="30469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例子：用户点击确认操作 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  <a:endParaRPr lang="en-US" altLang="zh-CN" sz="1600" dirty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function </a:t>
            </a:r>
            <a:r>
              <a:rPr lang="en-US" altLang="zh-CN" sz="1600" dirty="0" err="1">
                <a:solidFill>
                  <a:schemeClr val="bg1"/>
                </a:solidFill>
              </a:rPr>
              <a:t>myFunction</a:t>
            </a:r>
            <a:r>
              <a:rPr lang="en-US" altLang="zh-CN" sz="1600" dirty="0">
                <a:solidFill>
                  <a:schemeClr val="bg1"/>
                </a:solidFill>
              </a:rPr>
              <a:t>(){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</a:t>
            </a:r>
            <a:r>
              <a:rPr lang="en-US" altLang="zh-CN" sz="1600" dirty="0" err="1">
                <a:solidFill>
                  <a:schemeClr val="bg1"/>
                </a:solidFill>
              </a:rPr>
              <a:t>var</a:t>
            </a:r>
            <a:r>
              <a:rPr lang="en-US" altLang="zh-CN" sz="1600" dirty="0">
                <a:solidFill>
                  <a:schemeClr val="bg1"/>
                </a:solidFill>
              </a:rPr>
              <a:t> x;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</a:t>
            </a:r>
            <a:r>
              <a:rPr lang="en-US" altLang="zh-CN" sz="1600" dirty="0" err="1">
                <a:solidFill>
                  <a:schemeClr val="bg1"/>
                </a:solidFill>
              </a:rPr>
              <a:t>var</a:t>
            </a:r>
            <a:r>
              <a:rPr lang="en-US" altLang="zh-CN" sz="1600" dirty="0">
                <a:solidFill>
                  <a:schemeClr val="bg1"/>
                </a:solidFill>
              </a:rPr>
              <a:t> r=confirm("</a:t>
            </a:r>
            <a:r>
              <a:rPr lang="zh-CN" altLang="en-US" sz="1600" dirty="0">
                <a:solidFill>
                  <a:schemeClr val="bg1"/>
                </a:solidFill>
              </a:rPr>
              <a:t>按下按钮</a:t>
            </a:r>
            <a:r>
              <a:rPr lang="en-US" altLang="zh-CN" sz="1600" dirty="0">
                <a:solidFill>
                  <a:schemeClr val="bg1"/>
                </a:solidFill>
              </a:rPr>
              <a:t>!");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if (r==true){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	x="</a:t>
            </a:r>
            <a:r>
              <a:rPr lang="zh-CN" altLang="en-US" sz="1600" dirty="0">
                <a:solidFill>
                  <a:schemeClr val="bg1"/>
                </a:solidFill>
              </a:rPr>
              <a:t>你按下了</a:t>
            </a:r>
            <a:r>
              <a:rPr lang="en-US" altLang="zh-CN" sz="1600" dirty="0">
                <a:solidFill>
                  <a:schemeClr val="bg1"/>
                </a:solidFill>
              </a:rPr>
              <a:t>\"</a:t>
            </a:r>
            <a:r>
              <a:rPr lang="zh-CN" altLang="en-US" sz="1600" dirty="0">
                <a:solidFill>
                  <a:schemeClr val="bg1"/>
                </a:solidFill>
              </a:rPr>
              <a:t>确定</a:t>
            </a:r>
            <a:r>
              <a:rPr lang="en-US" altLang="zh-CN" sz="1600" dirty="0">
                <a:solidFill>
                  <a:schemeClr val="bg1"/>
                </a:solidFill>
              </a:rPr>
              <a:t>\"</a:t>
            </a:r>
            <a:r>
              <a:rPr lang="zh-CN" altLang="en-US" sz="1600" dirty="0">
                <a:solidFill>
                  <a:schemeClr val="bg1"/>
                </a:solidFill>
              </a:rPr>
              <a:t>按钮</a:t>
            </a:r>
            <a:r>
              <a:rPr lang="en-US" altLang="zh-CN" sz="1600" dirty="0">
                <a:solidFill>
                  <a:schemeClr val="bg1"/>
                </a:solidFill>
              </a:rPr>
              <a:t>!";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}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else{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	x="</a:t>
            </a:r>
            <a:r>
              <a:rPr lang="zh-CN" altLang="en-US" sz="1600" dirty="0">
                <a:solidFill>
                  <a:schemeClr val="bg1"/>
                </a:solidFill>
              </a:rPr>
              <a:t>你按下了</a:t>
            </a:r>
            <a:r>
              <a:rPr lang="en-US" altLang="zh-CN" sz="1600" dirty="0">
                <a:solidFill>
                  <a:schemeClr val="bg1"/>
                </a:solidFill>
              </a:rPr>
              <a:t>\"</a:t>
            </a:r>
            <a:r>
              <a:rPr lang="zh-CN" altLang="en-US" sz="1600" dirty="0">
                <a:solidFill>
                  <a:schemeClr val="bg1"/>
                </a:solidFill>
              </a:rPr>
              <a:t>取消</a:t>
            </a:r>
            <a:r>
              <a:rPr lang="en-US" altLang="zh-CN" sz="1600" dirty="0">
                <a:solidFill>
                  <a:schemeClr val="bg1"/>
                </a:solidFill>
              </a:rPr>
              <a:t>\"</a:t>
            </a:r>
            <a:r>
              <a:rPr lang="zh-CN" altLang="en-US" sz="1600" dirty="0">
                <a:solidFill>
                  <a:schemeClr val="bg1"/>
                </a:solidFill>
              </a:rPr>
              <a:t>按钮</a:t>
            </a:r>
            <a:r>
              <a:rPr lang="en-US" altLang="zh-CN" sz="1600" dirty="0">
                <a:solidFill>
                  <a:schemeClr val="bg1"/>
                </a:solidFill>
              </a:rPr>
              <a:t>!";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}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</a:t>
            </a:r>
            <a:r>
              <a:rPr lang="en-US" altLang="zh-CN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zh-CN" sz="1600" dirty="0">
                <a:solidFill>
                  <a:schemeClr val="bg1"/>
                </a:solidFill>
              </a:rPr>
              <a:t>("demo").</a:t>
            </a:r>
            <a:r>
              <a:rPr lang="en-US" altLang="zh-CN" sz="1600" dirty="0" err="1">
                <a:solidFill>
                  <a:schemeClr val="bg1"/>
                </a:solidFill>
              </a:rPr>
              <a:t>innerHTML</a:t>
            </a:r>
            <a:r>
              <a:rPr lang="en-US" altLang="zh-CN" sz="1600" dirty="0">
                <a:solidFill>
                  <a:schemeClr val="bg1"/>
                </a:solidFill>
              </a:rPr>
              <a:t>=x;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}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3767" y="4522073"/>
            <a:ext cx="6410322" cy="21236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例子：获取</a:t>
            </a:r>
            <a:r>
              <a:rPr lang="zh-CN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今天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是星期几 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</a:p>
          <a:p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&lt;</a:t>
            </a:r>
            <a:r>
              <a:rPr lang="en-US" altLang="zh-CN" sz="1600" dirty="0">
                <a:solidFill>
                  <a:schemeClr val="bg1"/>
                </a:solidFill>
              </a:rPr>
              <a:t>p id="demo"&gt;&lt;/p&gt;</a:t>
            </a: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&lt;script&gt;</a:t>
            </a:r>
          </a:p>
          <a:p>
            <a:r>
              <a:rPr lang="en-US" altLang="zh-CN" sz="1600" dirty="0" err="1">
                <a:solidFill>
                  <a:schemeClr val="bg1"/>
                </a:solidFill>
              </a:rPr>
              <a:t>var</a:t>
            </a:r>
            <a:r>
              <a:rPr lang="en-US" altLang="zh-CN" sz="1600" dirty="0">
                <a:solidFill>
                  <a:schemeClr val="bg1"/>
                </a:solidFill>
              </a:rPr>
              <a:t> date="</a:t>
            </a:r>
            <a:r>
              <a:rPr lang="zh-CN" altLang="en-US" sz="1600" dirty="0">
                <a:solidFill>
                  <a:schemeClr val="bg1"/>
                </a:solidFill>
              </a:rPr>
              <a:t>今天是星期</a:t>
            </a:r>
            <a:r>
              <a:rPr lang="en-US" altLang="zh-CN" sz="1600" dirty="0">
                <a:solidFill>
                  <a:schemeClr val="bg1"/>
                </a:solidFill>
              </a:rPr>
              <a:t>"+"</a:t>
            </a:r>
            <a:r>
              <a:rPr lang="zh-CN" altLang="en-US" sz="1600" dirty="0">
                <a:solidFill>
                  <a:schemeClr val="bg1"/>
                </a:solidFill>
              </a:rPr>
              <a:t>天一二三四五六</a:t>
            </a:r>
            <a:r>
              <a:rPr lang="en-US" altLang="zh-CN" sz="1600" dirty="0">
                <a:solidFill>
                  <a:schemeClr val="bg1"/>
                </a:solidFill>
              </a:rPr>
              <a:t>".</a:t>
            </a:r>
            <a:r>
              <a:rPr lang="en-US" altLang="zh-CN" sz="1600" dirty="0" err="1">
                <a:solidFill>
                  <a:schemeClr val="bg1"/>
                </a:solidFill>
              </a:rPr>
              <a:t>charAt</a:t>
            </a:r>
            <a:r>
              <a:rPr lang="en-US" altLang="zh-CN" sz="1600" dirty="0">
                <a:solidFill>
                  <a:schemeClr val="bg1"/>
                </a:solidFill>
              </a:rPr>
              <a:t>(new Date().</a:t>
            </a:r>
            <a:r>
              <a:rPr lang="en-US" altLang="zh-CN" sz="1600" dirty="0" err="1">
                <a:solidFill>
                  <a:schemeClr val="bg1"/>
                </a:solidFill>
              </a:rPr>
              <a:t>getDay</a:t>
            </a:r>
            <a:r>
              <a:rPr lang="en-US" altLang="zh-CN" sz="1600" dirty="0">
                <a:solidFill>
                  <a:schemeClr val="bg1"/>
                </a:solidFill>
              </a:rPr>
              <a:t>());</a:t>
            </a:r>
          </a:p>
          <a:p>
            <a:r>
              <a:rPr lang="en-US" altLang="zh-CN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zh-CN" sz="1600" dirty="0">
                <a:solidFill>
                  <a:schemeClr val="bg1"/>
                </a:solidFill>
              </a:rPr>
              <a:t>("demo").</a:t>
            </a:r>
            <a:r>
              <a:rPr lang="en-US" altLang="zh-CN" sz="1600" dirty="0" err="1">
                <a:solidFill>
                  <a:schemeClr val="bg1"/>
                </a:solidFill>
              </a:rPr>
              <a:t>innerHTML</a:t>
            </a:r>
            <a:r>
              <a:rPr lang="en-US" altLang="zh-CN" sz="1600" dirty="0">
                <a:solidFill>
                  <a:schemeClr val="bg1"/>
                </a:solidFill>
              </a:rPr>
              <a:t>=date;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&lt;/script&gt;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8285" y="2716610"/>
            <a:ext cx="5510042" cy="378565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&lt;!–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例子：实现计数器 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&lt;</a:t>
            </a:r>
            <a:r>
              <a:rPr lang="en-US" altLang="zh-CN" sz="1600" dirty="0">
                <a:solidFill>
                  <a:schemeClr val="bg1"/>
                </a:solidFill>
              </a:rPr>
              <a:t>input type="text" id="</a:t>
            </a:r>
            <a:r>
              <a:rPr lang="en-US" altLang="zh-CN" sz="1600" dirty="0" err="1">
                <a:solidFill>
                  <a:schemeClr val="bg1"/>
                </a:solidFill>
              </a:rPr>
              <a:t>displayBox</a:t>
            </a:r>
            <a:r>
              <a:rPr lang="en-US" altLang="zh-CN" sz="1600" dirty="0">
                <a:solidFill>
                  <a:schemeClr val="bg1"/>
                </a:solidFill>
              </a:rPr>
              <a:t>" name="</a:t>
            </a:r>
            <a:r>
              <a:rPr lang="en-US" altLang="zh-CN" sz="1600" dirty="0" err="1">
                <a:solidFill>
                  <a:schemeClr val="bg1"/>
                </a:solidFill>
              </a:rPr>
              <a:t>displayBox</a:t>
            </a:r>
            <a:r>
              <a:rPr lang="en-US" altLang="zh-CN" sz="1600" dirty="0">
                <a:solidFill>
                  <a:schemeClr val="bg1"/>
                </a:solidFill>
              </a:rPr>
              <a:t>" value="0"&gt;</a:t>
            </a: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&lt;script&gt;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x = 0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function </a:t>
            </a:r>
            <a:r>
              <a:rPr lang="en-US" altLang="zh-CN" sz="1600" dirty="0" err="1">
                <a:solidFill>
                  <a:schemeClr val="bg1"/>
                </a:solidFill>
              </a:rPr>
              <a:t>countSecond</a:t>
            </a:r>
            <a:r>
              <a:rPr lang="en-US" altLang="zh-CN" sz="1600" dirty="0">
                <a:solidFill>
                  <a:schemeClr val="bg1"/>
                </a:solidFill>
              </a:rPr>
              <a:t>() 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{</a:t>
            </a:r>
            <a:r>
              <a:rPr lang="zh-CN" altLang="en-US" sz="1600" dirty="0">
                <a:solidFill>
                  <a:schemeClr val="bg1"/>
                </a:solidFill>
              </a:rPr>
              <a:t>　</a:t>
            </a:r>
          </a:p>
          <a:p>
            <a:pPr lvl="1"/>
            <a:r>
              <a:rPr lang="zh-CN" altLang="en-US" sz="1600" dirty="0">
                <a:solidFill>
                  <a:schemeClr val="bg1"/>
                </a:solidFill>
              </a:rPr>
              <a:t>    </a:t>
            </a:r>
            <a:r>
              <a:rPr lang="en-US" altLang="zh-CN" sz="1600" dirty="0">
                <a:solidFill>
                  <a:schemeClr val="bg1"/>
                </a:solidFill>
              </a:rPr>
              <a:t>x = x+1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    </a:t>
            </a:r>
            <a:r>
              <a:rPr lang="en-US" altLang="zh-CN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zh-CN" sz="1600" dirty="0">
                <a:solidFill>
                  <a:schemeClr val="bg1"/>
                </a:solidFill>
              </a:rPr>
              <a:t>("</a:t>
            </a:r>
            <a:r>
              <a:rPr lang="en-US" altLang="zh-CN" sz="1600" dirty="0" err="1">
                <a:solidFill>
                  <a:schemeClr val="bg1"/>
                </a:solidFill>
              </a:rPr>
              <a:t>displayBox</a:t>
            </a:r>
            <a:r>
              <a:rPr lang="en-US" altLang="zh-CN" sz="1600" dirty="0">
                <a:solidFill>
                  <a:schemeClr val="bg1"/>
                </a:solidFill>
              </a:rPr>
              <a:t>").value=x 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    </a:t>
            </a:r>
            <a:r>
              <a:rPr lang="en-US" altLang="zh-CN" sz="1600" dirty="0" err="1">
                <a:solidFill>
                  <a:schemeClr val="bg1"/>
                </a:solidFill>
              </a:rPr>
              <a:t>setTimeout</a:t>
            </a:r>
            <a:r>
              <a:rPr lang="en-US" altLang="zh-CN" sz="1600" dirty="0">
                <a:solidFill>
                  <a:schemeClr val="bg1"/>
                </a:solidFill>
              </a:rPr>
              <a:t>("</a:t>
            </a:r>
            <a:r>
              <a:rPr lang="en-US" altLang="zh-CN" sz="1600" dirty="0" err="1">
                <a:solidFill>
                  <a:schemeClr val="bg1"/>
                </a:solidFill>
              </a:rPr>
              <a:t>countSecond</a:t>
            </a:r>
            <a:r>
              <a:rPr lang="en-US" altLang="zh-CN" sz="1600" dirty="0">
                <a:solidFill>
                  <a:schemeClr val="bg1"/>
                </a:solidFill>
              </a:rPr>
              <a:t>()", 1000)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}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// </a:t>
            </a:r>
            <a:r>
              <a:rPr lang="zh-CN" altLang="en-US" sz="1600" dirty="0">
                <a:solidFill>
                  <a:schemeClr val="bg1"/>
                </a:solidFill>
              </a:rPr>
              <a:t>执行函数</a:t>
            </a:r>
          </a:p>
          <a:p>
            <a:pPr lvl="1"/>
            <a:r>
              <a:rPr lang="en-US" altLang="zh-CN" sz="1600" dirty="0" err="1">
                <a:solidFill>
                  <a:schemeClr val="bg1"/>
                </a:solidFill>
              </a:rPr>
              <a:t>countSecond</a:t>
            </a:r>
            <a:r>
              <a:rPr lang="en-US" altLang="zh-CN" sz="16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&lt;/script&gt;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858" y="360786"/>
            <a:ext cx="1563764" cy="1603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1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330" y="202580"/>
            <a:ext cx="5160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PART3_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应用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Bootstrap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框架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21533" y="5960013"/>
            <a:ext cx="4344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Bootstrap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官网：http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://www.bootcss.com/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/>
          <a:stretch/>
        </p:blipFill>
        <p:spPr>
          <a:xfrm>
            <a:off x="6021533" y="2365588"/>
            <a:ext cx="6229920" cy="3379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33" y="1017921"/>
            <a:ext cx="4448407" cy="1133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2005" y="1066366"/>
            <a:ext cx="5769528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是什么？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</a:rPr>
              <a:t>基于</a:t>
            </a:r>
            <a:r>
              <a:rPr lang="en-US" altLang="zh-CN" dirty="0">
                <a:solidFill>
                  <a:schemeClr val="bg1"/>
                </a:solidFill>
              </a:rPr>
              <a:t>HTML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JavaScript </a:t>
            </a:r>
            <a:r>
              <a:rPr lang="zh-CN" altLang="en-US" dirty="0" smtClean="0">
                <a:solidFill>
                  <a:schemeClr val="bg1"/>
                </a:solidFill>
              </a:rPr>
              <a:t>开发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简洁</a:t>
            </a:r>
            <a:r>
              <a:rPr lang="zh-CN" altLang="en-US" dirty="0">
                <a:solidFill>
                  <a:schemeClr val="bg1"/>
                </a:solidFill>
              </a:rPr>
              <a:t>、直观、强悍的前端开发</a:t>
            </a:r>
            <a:r>
              <a:rPr lang="zh-CN" altLang="en-US" dirty="0" smtClean="0">
                <a:solidFill>
                  <a:schemeClr val="bg1"/>
                </a:solidFill>
              </a:rPr>
              <a:t>框架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使得 </a:t>
            </a:r>
            <a:r>
              <a:rPr lang="en-US" altLang="zh-CN" dirty="0">
                <a:solidFill>
                  <a:schemeClr val="bg1"/>
                </a:solidFill>
              </a:rPr>
              <a:t>Web </a:t>
            </a:r>
            <a:r>
              <a:rPr lang="zh-CN" altLang="en-US" dirty="0">
                <a:solidFill>
                  <a:schemeClr val="bg1"/>
                </a:solidFill>
              </a:rPr>
              <a:t>开发更加</a:t>
            </a:r>
            <a:r>
              <a:rPr lang="zh-CN" altLang="en-US" dirty="0" smtClean="0">
                <a:solidFill>
                  <a:schemeClr val="bg1"/>
                </a:solidFill>
              </a:rPr>
              <a:t>快捷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如何使用：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依次引入三个文件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html</a:t>
            </a:r>
            <a:r>
              <a:rPr lang="zh-CN" altLang="en-US" dirty="0">
                <a:solidFill>
                  <a:schemeClr val="bg1"/>
                </a:solidFill>
              </a:rPr>
              <a:t>页面引用</a:t>
            </a:r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css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html</a:t>
            </a:r>
            <a:r>
              <a:rPr lang="zh-CN" altLang="en-US" dirty="0" smtClean="0">
                <a:solidFill>
                  <a:schemeClr val="bg1"/>
                </a:solidFill>
              </a:rPr>
              <a:t>页面引用</a:t>
            </a:r>
            <a:r>
              <a:rPr lang="en-US" altLang="zh-CN" dirty="0" err="1" smtClean="0">
                <a:solidFill>
                  <a:schemeClr val="bg1"/>
                </a:solidFill>
              </a:rPr>
              <a:t>jquery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zh-CN" altLang="en-US" dirty="0" smtClean="0">
                <a:solidFill>
                  <a:schemeClr val="bg1"/>
                </a:solidFill>
              </a:rPr>
              <a:t>文件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html</a:t>
            </a:r>
            <a:r>
              <a:rPr lang="zh-CN" altLang="en-US" dirty="0">
                <a:solidFill>
                  <a:schemeClr val="bg1"/>
                </a:solidFill>
              </a:rPr>
              <a:t>页面引用</a:t>
            </a:r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zh-CN" altLang="en-US" dirty="0" smtClean="0">
                <a:solidFill>
                  <a:schemeClr val="bg1"/>
                </a:solidFill>
              </a:rPr>
              <a:t>文件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</a:rPr>
              <a:t>如何了解</a:t>
            </a:r>
            <a:r>
              <a:rPr lang="en-US" altLang="zh-CN" sz="2000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dirty="0" smtClean="0">
                <a:solidFill>
                  <a:schemeClr val="bg1"/>
                </a:solidFill>
              </a:rPr>
              <a:t>提供了哪些样式？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官方网站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说明文档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</a:rPr>
              <a:t>查看</a:t>
            </a:r>
            <a:r>
              <a:rPr lang="zh-CN" altLang="en-US" dirty="0" smtClean="0">
                <a:solidFill>
                  <a:schemeClr val="bg1"/>
                </a:solidFill>
              </a:rPr>
              <a:t>源代码：优秀的基于</a:t>
            </a:r>
            <a:r>
              <a:rPr lang="en-US" altLang="zh-CN" dirty="0" smtClean="0">
                <a:solidFill>
                  <a:schemeClr val="bg1"/>
                </a:solidFill>
              </a:rPr>
              <a:t>bootstrap</a:t>
            </a:r>
            <a:r>
              <a:rPr lang="zh-CN" altLang="en-US" dirty="0" smtClean="0">
                <a:solidFill>
                  <a:schemeClr val="bg1"/>
                </a:solidFill>
              </a:rPr>
              <a:t>设计的网页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srgbClr val="FF0000"/>
                </a:solidFill>
              </a:rPr>
              <a:t>入手：</a:t>
            </a:r>
            <a:r>
              <a:rPr lang="en-US" altLang="zh-CN" sz="2000" dirty="0" smtClean="0">
                <a:solidFill>
                  <a:srgbClr val="FF0000"/>
                </a:solidFill>
              </a:rPr>
              <a:t>Bootstrap</a:t>
            </a:r>
            <a:r>
              <a:rPr lang="zh-CN" altLang="en-US" sz="2000" dirty="0" smtClean="0">
                <a:solidFill>
                  <a:srgbClr val="FF0000"/>
                </a:solidFill>
              </a:rPr>
              <a:t>说明文档</a:t>
            </a:r>
            <a:r>
              <a:rPr lang="en-US" altLang="zh-CN" sz="2000" dirty="0" smtClean="0">
                <a:solidFill>
                  <a:srgbClr val="FF0000"/>
                </a:solidFill>
              </a:rPr>
              <a:t>+</a:t>
            </a:r>
            <a:r>
              <a:rPr lang="zh-CN" altLang="en-US" sz="2000" dirty="0" smtClean="0">
                <a:solidFill>
                  <a:srgbClr val="FF0000"/>
                </a:solidFill>
              </a:rPr>
              <a:t>示例代码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https://v2.bootcss.com/base-css.html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96215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在线调查系统</a:t>
            </a:r>
          </a:p>
        </p:txBody>
      </p:sp>
      <p:cxnSp>
        <p:nvCxnSpPr>
          <p:cNvPr id="15" name="直接箭头连接符 14"/>
          <p:cNvCxnSpPr>
            <a:stCxn id="20" idx="3"/>
            <a:endCxn id="24" idx="1"/>
          </p:cNvCxnSpPr>
          <p:nvPr/>
        </p:nvCxnSpPr>
        <p:spPr>
          <a:xfrm flipV="1">
            <a:off x="6947534" y="2592529"/>
            <a:ext cx="389255" cy="3486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338453" y="1897012"/>
            <a:ext cx="1609081" cy="5180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确定调查主题</a:t>
            </a:r>
            <a:endParaRPr lang="en-US" altLang="zh-CN" b="1" dirty="0"/>
          </a:p>
        </p:txBody>
      </p:sp>
      <p:sp>
        <p:nvSpPr>
          <p:cNvPr id="20" name="圆角矩形 19"/>
          <p:cNvSpPr/>
          <p:nvPr/>
        </p:nvSpPr>
        <p:spPr>
          <a:xfrm>
            <a:off x="5338453" y="270066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设计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调查流程</a:t>
            </a:r>
            <a:endParaRPr lang="en-US" altLang="zh-CN" b="1" dirty="0"/>
          </a:p>
        </p:txBody>
      </p:sp>
      <p:sp>
        <p:nvSpPr>
          <p:cNvPr id="24" name="圆角矩形 23"/>
          <p:cNvSpPr/>
          <p:nvPr/>
        </p:nvSpPr>
        <p:spPr>
          <a:xfrm>
            <a:off x="7336574" y="2320427"/>
            <a:ext cx="1609081" cy="5449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分支设计</a:t>
            </a:r>
            <a:endParaRPr lang="en-US" altLang="zh-CN" b="1" dirty="0"/>
          </a:p>
        </p:txBody>
      </p:sp>
      <p:sp>
        <p:nvSpPr>
          <p:cNvPr id="27" name="圆角矩形 26"/>
          <p:cNvSpPr/>
          <p:nvPr/>
        </p:nvSpPr>
        <p:spPr>
          <a:xfrm>
            <a:off x="7335141" y="2945139"/>
            <a:ext cx="1609081" cy="5547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版块设计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102613" y="231062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显示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102612" y="299183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跳过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102612" y="3654509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终止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102611" y="434503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随机呈现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2" name="直接箭头连接符 31"/>
          <p:cNvCxnSpPr>
            <a:stCxn id="20" idx="3"/>
            <a:endCxn id="27" idx="1"/>
          </p:cNvCxnSpPr>
          <p:nvPr/>
        </p:nvCxnSpPr>
        <p:spPr>
          <a:xfrm>
            <a:off x="6947534" y="2949399"/>
            <a:ext cx="387350" cy="2813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4" idx="0"/>
          </p:cNvCxnSpPr>
          <p:nvPr/>
        </p:nvCxnSpPr>
        <p:spPr>
          <a:xfrm flipV="1">
            <a:off x="8141115" y="2138853"/>
            <a:ext cx="0" cy="18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8130521" y="3494081"/>
            <a:ext cx="0" cy="228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112347" y="5780102"/>
            <a:ext cx="1782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141030" y="2121381"/>
            <a:ext cx="1774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9903376" y="212138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8" idx="2"/>
            <a:endCxn id="20" idx="0"/>
          </p:cNvCxnSpPr>
          <p:nvPr/>
        </p:nvCxnSpPr>
        <p:spPr>
          <a:xfrm>
            <a:off x="6142994" y="2423272"/>
            <a:ext cx="0" cy="285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5343709" y="3452156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编写调查内容</a:t>
            </a:r>
            <a:endParaRPr lang="en-US" altLang="zh-CN" b="1" dirty="0"/>
          </a:p>
        </p:txBody>
      </p:sp>
      <p:cxnSp>
        <p:nvCxnSpPr>
          <p:cNvPr id="72" name="直接箭头连接符 71"/>
          <p:cNvCxnSpPr>
            <a:endCxn id="71" idx="0"/>
          </p:cNvCxnSpPr>
          <p:nvPr/>
        </p:nvCxnSpPr>
        <p:spPr>
          <a:xfrm>
            <a:off x="6148250" y="3195780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1285436" y="165349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题目形式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285435" y="2301983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验证选项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270952" y="295125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设置限制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285435" y="360385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库的使用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359081" y="422953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版本记录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3359080" y="4869531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测试回复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3359080" y="550952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编辑任务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9896641" y="5592650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9123516" y="5027345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分页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1274925" y="489110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富文本编辑器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270951" y="4238570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管道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5351608" y="4193084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分发项目</a:t>
            </a:r>
            <a:endParaRPr lang="en-US" altLang="zh-CN" b="1" dirty="0"/>
          </a:p>
        </p:txBody>
      </p:sp>
      <p:cxnSp>
        <p:nvCxnSpPr>
          <p:cNvPr id="94" name="直接箭头连接符 93"/>
          <p:cNvCxnSpPr/>
          <p:nvPr/>
        </p:nvCxnSpPr>
        <p:spPr>
          <a:xfrm>
            <a:off x="6142993" y="394467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圆角矩形 94"/>
          <p:cNvSpPr/>
          <p:nvPr/>
        </p:nvSpPr>
        <p:spPr>
          <a:xfrm>
            <a:off x="5356984" y="489143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数据分析</a:t>
            </a:r>
            <a:endParaRPr lang="en-US" altLang="zh-CN" b="1" dirty="0"/>
          </a:p>
        </p:txBody>
      </p:sp>
      <p:sp>
        <p:nvSpPr>
          <p:cNvPr id="96" name="圆角矩形 95"/>
          <p:cNvSpPr/>
          <p:nvPr/>
        </p:nvSpPr>
        <p:spPr>
          <a:xfrm>
            <a:off x="5345092" y="5643143"/>
            <a:ext cx="1609081" cy="4594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调查报告</a:t>
            </a:r>
            <a:endParaRPr lang="en-US" altLang="zh-CN" b="1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6139122" y="468317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6156148" y="538171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3111836" y="1480669"/>
            <a:ext cx="0" cy="478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2075491" y="1477608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2064981" y="6266561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2084724" y="1476383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2059494" y="6077166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71" idx="1"/>
          </p:cNvCxnSpPr>
          <p:nvPr/>
        </p:nvCxnSpPr>
        <p:spPr>
          <a:xfrm flipH="1">
            <a:off x="3122346" y="3700887"/>
            <a:ext cx="222136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163620" y="4098011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5114060" y="4098011"/>
            <a:ext cx="0" cy="21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4174130" y="6215845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77" idx="0"/>
          </p:cNvCxnSpPr>
          <p:nvPr/>
        </p:nvCxnSpPr>
        <p:spPr>
          <a:xfrm flipV="1">
            <a:off x="4163622" y="4106267"/>
            <a:ext cx="6302" cy="13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4174072" y="603717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93" idx="1"/>
          </p:cNvCxnSpPr>
          <p:nvPr/>
        </p:nvCxnSpPr>
        <p:spPr>
          <a:xfrm flipH="1" flipV="1">
            <a:off x="5114061" y="4439833"/>
            <a:ext cx="237547" cy="1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1278629" y="554363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界面外观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24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71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5" grpId="0" bldLvl="0" animBg="1"/>
      <p:bldP spid="96" grpId="0" bldLvl="0" animBg="1"/>
      <p:bldP spid="13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330" y="202580"/>
            <a:ext cx="5160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PART4_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应用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Bootstrap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框架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997" y="969821"/>
            <a:ext cx="418332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布局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zh-CN" altLang="en-US" dirty="0" smtClean="0">
                <a:solidFill>
                  <a:schemeClr val="bg1"/>
                </a:solidFill>
              </a:rPr>
              <a:t>等分页面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基本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CSS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样式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</a:rPr>
              <a:t>表格、表单、按钮</a:t>
            </a:r>
            <a:r>
              <a:rPr lang="en-US" altLang="zh-CN" sz="2000" dirty="0" smtClean="0">
                <a:solidFill>
                  <a:schemeClr val="bg1"/>
                </a:solidFill>
              </a:rPr>
              <a:t>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组件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下拉菜单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按钮组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导航条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提供的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Javascript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功能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折叠、警告、过渡效果</a:t>
            </a:r>
            <a:r>
              <a:rPr lang="en-US" altLang="zh-CN" dirty="0" smtClean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26" name="Picture 2" descr="https://img-blog.csdn.net/20160329124043797?watermark/2/text/aHR0cDovL2Jsb2cuY3Nkbi5uZXQv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17" y="86225"/>
            <a:ext cx="6793363" cy="176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72" y="1912106"/>
            <a:ext cx="2629267" cy="26768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55" y="1912106"/>
            <a:ext cx="2553056" cy="51251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628" y="1912106"/>
            <a:ext cx="2610214" cy="507753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2016" y="5506659"/>
            <a:ext cx="55803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积极探索 </a:t>
            </a:r>
            <a:r>
              <a:rPr lang="en-US" altLang="zh-CN" b="1" dirty="0" smtClean="0">
                <a:solidFill>
                  <a:srgbClr val="FF0000"/>
                </a:solidFill>
                <a:hlinkClick r:id="rId7"/>
              </a:rPr>
              <a:t>https</a:t>
            </a:r>
            <a:r>
              <a:rPr lang="en-US" altLang="zh-CN" b="1" dirty="0">
                <a:solidFill>
                  <a:srgbClr val="FF0000"/>
                </a:solidFill>
                <a:hlinkClick r:id="rId7"/>
              </a:rPr>
              <a:t>://</a:t>
            </a:r>
            <a:r>
              <a:rPr lang="en-US" altLang="zh-CN" b="1" dirty="0" smtClean="0">
                <a:solidFill>
                  <a:srgbClr val="FF0000"/>
                </a:solidFill>
                <a:hlinkClick r:id="rId7"/>
              </a:rPr>
              <a:t>v2.bootcss.com/base-css.html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丰富案例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源码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12304" y="1912106"/>
            <a:ext cx="1962397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基本</a:t>
            </a:r>
            <a:r>
              <a:rPr lang="en-US" altLang="zh-CN" b="1" dirty="0" smtClean="0">
                <a:solidFill>
                  <a:srgbClr val="FF0000"/>
                </a:solidFill>
              </a:rPr>
              <a:t>CSS</a:t>
            </a:r>
            <a:r>
              <a:rPr lang="zh-CN" altLang="en-US" b="1" dirty="0" smtClean="0">
                <a:solidFill>
                  <a:srgbClr val="FF0000"/>
                </a:solidFill>
              </a:rPr>
              <a:t>样式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43874" y="1912106"/>
            <a:ext cx="1107996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组件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905378" y="1870820"/>
            <a:ext cx="2133918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zh-CN" b="1" dirty="0" err="1" smtClean="0">
                <a:solidFill>
                  <a:srgbClr val="FF0000"/>
                </a:solidFill>
              </a:rPr>
              <a:t>Javascript</a:t>
            </a:r>
            <a:r>
              <a:rPr lang="zh-CN" altLang="en-US" b="1" dirty="0" smtClean="0">
                <a:solidFill>
                  <a:srgbClr val="FF0000"/>
                </a:solidFill>
              </a:rPr>
              <a:t>插件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12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063" y="32405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作业：设计一</a:t>
            </a:r>
            <a:r>
              <a:rPr lang="zh-CN" altLang="en-US" sz="3200" b="1" dirty="0">
                <a:solidFill>
                  <a:schemeClr val="bg1"/>
                </a:solidFill>
              </a:rPr>
              <a:t>个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完整的网页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063" y="1390557"/>
            <a:ext cx="10453503" cy="3360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功能：实验项目主页，并</a:t>
            </a:r>
            <a:r>
              <a:rPr lang="zh-CN" altLang="en-US" sz="2400" dirty="0">
                <a:solidFill>
                  <a:prstClr val="white"/>
                </a:solidFill>
              </a:rPr>
              <a:t>包含</a:t>
            </a:r>
            <a:r>
              <a:rPr lang="en-US" altLang="zh-CN" sz="2400" dirty="0" err="1" smtClean="0">
                <a:solidFill>
                  <a:srgbClr val="FFC000"/>
                </a:solidFill>
              </a:rPr>
              <a:t>Qualtrics</a:t>
            </a:r>
            <a:r>
              <a:rPr lang="zh-CN" altLang="en-US" sz="2400" dirty="0">
                <a:solidFill>
                  <a:srgbClr val="FFC000"/>
                </a:solidFill>
              </a:rPr>
              <a:t>在线</a:t>
            </a:r>
            <a:r>
              <a:rPr lang="zh-CN" altLang="en-US" sz="2400" dirty="0" smtClean="0">
                <a:solidFill>
                  <a:srgbClr val="FFC000"/>
                </a:solidFill>
              </a:rPr>
              <a:t>调查</a:t>
            </a:r>
            <a:r>
              <a:rPr lang="zh-CN" altLang="en-US" sz="2400" dirty="0">
                <a:solidFill>
                  <a:prstClr val="white"/>
                </a:solidFill>
              </a:rPr>
              <a:t>和</a:t>
            </a:r>
            <a:r>
              <a:rPr lang="en-US" altLang="zh-CN" sz="2400" dirty="0" err="1" smtClean="0">
                <a:solidFill>
                  <a:srgbClr val="FFC000"/>
                </a:solidFill>
              </a:rPr>
              <a:t>Inquisit</a:t>
            </a:r>
            <a:r>
              <a:rPr lang="zh-CN" altLang="en-US" sz="2400" dirty="0" smtClean="0">
                <a:solidFill>
                  <a:srgbClr val="FFC000"/>
                </a:solidFill>
              </a:rPr>
              <a:t>实验程序</a:t>
            </a:r>
            <a:r>
              <a:rPr lang="zh-CN" altLang="en-US" sz="2400" dirty="0" smtClean="0">
                <a:solidFill>
                  <a:prstClr val="white"/>
                </a:solidFill>
              </a:rPr>
              <a:t>的链接</a:t>
            </a:r>
            <a:endParaRPr lang="en-US" altLang="zh-CN" sz="24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布局：合理进行页面分割（</a:t>
            </a:r>
            <a:r>
              <a:rPr lang="en-US" altLang="zh-CN" sz="2400" dirty="0" smtClean="0">
                <a:solidFill>
                  <a:prstClr val="white"/>
                </a:solidFill>
              </a:rPr>
              <a:t>bootstrap</a:t>
            </a:r>
            <a:r>
              <a:rPr lang="zh-CN" altLang="en-US" sz="2400" dirty="0" smtClean="0">
                <a:solidFill>
                  <a:prstClr val="white"/>
                </a:solidFill>
              </a:rPr>
              <a:t>把网页分为</a:t>
            </a:r>
            <a:r>
              <a:rPr lang="en-US" altLang="zh-CN" sz="2400" dirty="0" smtClean="0">
                <a:solidFill>
                  <a:prstClr val="white"/>
                </a:solidFill>
              </a:rPr>
              <a:t>12</a:t>
            </a:r>
            <a:r>
              <a:rPr lang="zh-CN" altLang="en-US" sz="2400" dirty="0" smtClean="0">
                <a:solidFill>
                  <a:prstClr val="white"/>
                </a:solidFill>
              </a:rPr>
              <a:t>份）</a:t>
            </a:r>
            <a:endParaRPr lang="en-US" altLang="zh-CN" sz="24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内容：设计你的实验介绍</a:t>
            </a:r>
            <a:endParaRPr lang="en-US" altLang="zh-CN" sz="24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元素：区域、段落、按钮、图片、输入框、选择菜单</a:t>
            </a:r>
            <a:r>
              <a:rPr lang="en-US" altLang="zh-CN" sz="2400" dirty="0" smtClean="0">
                <a:solidFill>
                  <a:prstClr val="white"/>
                </a:solidFill>
              </a:rPr>
              <a:t>…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样式：应用</a:t>
            </a:r>
            <a:r>
              <a:rPr lang="en-US" altLang="zh-CN" sz="2400" dirty="0" smtClean="0">
                <a:solidFill>
                  <a:prstClr val="white"/>
                </a:solidFill>
              </a:rPr>
              <a:t>bootstrap</a:t>
            </a:r>
            <a:r>
              <a:rPr lang="zh-CN" altLang="en-US" sz="2400" dirty="0" smtClean="0">
                <a:solidFill>
                  <a:prstClr val="white"/>
                </a:solidFill>
              </a:rPr>
              <a:t>框架</a:t>
            </a:r>
            <a:endParaRPr lang="en-US" altLang="zh-CN" sz="24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交互：设计简单的</a:t>
            </a:r>
            <a:r>
              <a:rPr lang="en-US" altLang="zh-CN" sz="2400" dirty="0" err="1" smtClean="0">
                <a:solidFill>
                  <a:prstClr val="white"/>
                </a:solidFill>
              </a:rPr>
              <a:t>javascript</a:t>
            </a:r>
            <a:r>
              <a:rPr lang="zh-CN" altLang="en-US" sz="2400" dirty="0" smtClean="0">
                <a:solidFill>
                  <a:prstClr val="white"/>
                </a:solidFill>
              </a:rPr>
              <a:t>交互</a:t>
            </a:r>
            <a:endParaRPr lang="en-US" altLang="zh-CN" sz="2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557" y="1254454"/>
            <a:ext cx="92801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Html/ CSS/ JavaScript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呈现了极其丰富多彩的应用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我们今天所学习的只是冰山一角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希望大家多看看优秀的网页设计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从代码解析的角度，欣赏网页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在实践中继续探索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err="1" smtClean="0"/>
              <a:t>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WEB </a:t>
            </a:r>
            <a:r>
              <a:rPr lang="zh-CN" altLang="en-US" sz="2400" b="1" dirty="0" smtClean="0"/>
              <a:t>编程入门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</a:p>
          <a:p>
            <a:r>
              <a:rPr lang="zh-CN" altLang="en-US" sz="2400" b="1" dirty="0" smtClean="0">
                <a:sym typeface="+mn-ea"/>
              </a:rPr>
              <a:t>在线实验与在线调查系统架设实例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30530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本节内容概览：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8164" y="1167765"/>
            <a:ext cx="9856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PART1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：网络基础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终端 </a:t>
            </a:r>
            <a:r>
              <a:rPr lang="en-US" altLang="zh-CN" sz="2400" dirty="0">
                <a:solidFill>
                  <a:schemeClr val="bg1"/>
                </a:solidFill>
              </a:rPr>
              <a:t>— </a:t>
            </a:r>
            <a:r>
              <a:rPr lang="zh-CN" altLang="en-US" sz="2400" dirty="0">
                <a:solidFill>
                  <a:schemeClr val="bg1"/>
                </a:solidFill>
              </a:rPr>
              <a:t>路由 </a:t>
            </a:r>
            <a:r>
              <a:rPr lang="en-US" altLang="zh-CN" sz="2400" dirty="0">
                <a:solidFill>
                  <a:schemeClr val="bg1"/>
                </a:solidFill>
              </a:rPr>
              <a:t>— </a:t>
            </a:r>
            <a:r>
              <a:rPr lang="zh-CN" altLang="en-US" sz="2400" dirty="0">
                <a:solidFill>
                  <a:schemeClr val="bg1"/>
                </a:solidFill>
              </a:rPr>
              <a:t>服务器（硬件连接方式）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TCP/IP </a:t>
            </a:r>
            <a:r>
              <a:rPr lang="zh-CN" altLang="en-US" sz="2400" dirty="0">
                <a:solidFill>
                  <a:schemeClr val="bg1"/>
                </a:solidFill>
              </a:rPr>
              <a:t>协议（通信实现方案）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前端 </a:t>
            </a:r>
            <a:r>
              <a:rPr lang="en-US" altLang="zh-CN" sz="2400" dirty="0">
                <a:solidFill>
                  <a:schemeClr val="bg1"/>
                </a:solidFill>
              </a:rPr>
              <a:t>/ </a:t>
            </a:r>
            <a:r>
              <a:rPr lang="zh-CN" altLang="en-US" sz="2400" dirty="0">
                <a:solidFill>
                  <a:schemeClr val="bg1"/>
                </a:solidFill>
              </a:rPr>
              <a:t>后端 （浏览器 </a:t>
            </a:r>
            <a:r>
              <a:rPr lang="en-US" altLang="zh-CN" sz="2400" dirty="0">
                <a:solidFill>
                  <a:schemeClr val="bg1"/>
                </a:solidFill>
              </a:rPr>
              <a:t>— </a:t>
            </a:r>
            <a:r>
              <a:rPr lang="zh-CN" altLang="en-US" sz="2400" dirty="0">
                <a:solidFill>
                  <a:schemeClr val="bg1"/>
                </a:solidFill>
              </a:rPr>
              <a:t>网页服务器）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PART2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html</a:t>
            </a:r>
            <a:r>
              <a:rPr lang="zh-CN" altLang="en-US" sz="2400" b="1" dirty="0">
                <a:solidFill>
                  <a:schemeClr val="bg1"/>
                </a:solidFill>
              </a:rPr>
              <a:t>基础语法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html </a:t>
            </a:r>
            <a:r>
              <a:rPr lang="zh-CN" altLang="en-US" sz="2400" dirty="0" smtClean="0">
                <a:solidFill>
                  <a:schemeClr val="bg1"/>
                </a:solidFill>
              </a:rPr>
              <a:t>超文本格式</a:t>
            </a:r>
            <a:r>
              <a:rPr lang="zh-CN" altLang="en-US" sz="2400" dirty="0">
                <a:solidFill>
                  <a:schemeClr val="bg1"/>
                </a:solidFill>
              </a:rPr>
              <a:t>（浏览器能读懂的语言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HTML + CSS/DIV + JAVASCRIPT (</a:t>
            </a:r>
            <a:r>
              <a:rPr lang="zh-CN" altLang="en-US" sz="2400" dirty="0">
                <a:solidFill>
                  <a:schemeClr val="bg1"/>
                </a:solidFill>
              </a:rPr>
              <a:t>内容</a:t>
            </a:r>
            <a:r>
              <a:rPr lang="en-US" altLang="zh-CN" sz="2400" dirty="0">
                <a:solidFill>
                  <a:schemeClr val="bg1"/>
                </a:solidFill>
              </a:rPr>
              <a:t>+</a:t>
            </a:r>
            <a:r>
              <a:rPr lang="zh-CN" altLang="en-US" sz="2400" dirty="0">
                <a:solidFill>
                  <a:schemeClr val="bg1"/>
                </a:solidFill>
              </a:rPr>
              <a:t>样式</a:t>
            </a:r>
            <a:r>
              <a:rPr lang="en-US" altLang="zh-CN" sz="2400" dirty="0">
                <a:solidFill>
                  <a:schemeClr val="bg1"/>
                </a:solidFill>
              </a:rPr>
              <a:t>+</a:t>
            </a:r>
            <a:r>
              <a:rPr lang="zh-CN" altLang="en-US" sz="2400" dirty="0">
                <a:solidFill>
                  <a:schemeClr val="bg1"/>
                </a:solidFill>
              </a:rPr>
              <a:t>动作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pPr lvl="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PART3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</a:rPr>
              <a:t>使用</a:t>
            </a:r>
            <a:r>
              <a:rPr lang="en-US" altLang="zh-CN" sz="2400" b="1" dirty="0">
                <a:solidFill>
                  <a:schemeClr val="bg1"/>
                </a:solidFill>
              </a:rPr>
              <a:t>Bootstrap</a:t>
            </a:r>
            <a:r>
              <a:rPr lang="zh-CN" altLang="en-US" sz="2400" b="1" dirty="0">
                <a:solidFill>
                  <a:schemeClr val="bg1"/>
                </a:solidFill>
              </a:rPr>
              <a:t>框架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68554" y="1278603"/>
            <a:ext cx="3461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PART1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timgsa.baidu.com/timg?image&amp;quality=80&amp;size=b9999_10000&amp;sec=1511255935919&amp;di=917b2cefa180d8782939e50f3e827196&amp;imgtype=0&amp;src=http%3A%2F%2Fi0.article.fd.pchome.net%2Ft_500x375%2Fg1%2FM00%2F0C%2F13%2FoYYBAFRsC6KIQ4y3AAMCdfUvYToAACF1APKq1IAAwKN4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88" y="1946548"/>
            <a:ext cx="7307961" cy="45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43220" y="111424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chemeClr val="bg1"/>
                </a:solidFill>
              </a:rPr>
              <a:t>网络基础：硬件连接方式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44" b="86667" l="21026" r="45043"/>
                    </a14:imgEffect>
                  </a14:imgLayer>
                </a14:imgProps>
              </a:ext>
            </a:extLst>
          </a:blip>
          <a:srcRect l="20815" t="14353" r="54169" b="13152"/>
          <a:stretch>
            <a:fillRect/>
          </a:stretch>
        </p:blipFill>
        <p:spPr>
          <a:xfrm>
            <a:off x="1391031" y="2350301"/>
            <a:ext cx="563248" cy="1088195"/>
          </a:xfrm>
          <a:prstGeom prst="rect">
            <a:avLst/>
          </a:prstGeom>
        </p:spPr>
      </p:pic>
      <p:pic>
        <p:nvPicPr>
          <p:cNvPr id="4098" name="Picture 2" descr="https://timgsa.baidu.com/timg?image&amp;quality=80&amp;size=b9999_10000&amp;sec=1511175828029&amp;di=3cd37c2a7c627fc8440246fd05c35e70&amp;imgtype=0&amp;src=http%3A%2F%2Fimg.pconline.com.cn%2Fimages%2Fproduct%2F5452%2F545227%2Fpro-0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00" b="81771" l="1250" r="979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02" y="2166060"/>
            <a:ext cx="1870960" cy="1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11176326668&amp;di=7a8ef43216923db56deeb65d6800245e&amp;imgtype=0&amp;src=http%3A%2F%2Fimage.tianjimedia.com%2FuploadImages%2F2013%2F242%2FAL0FHY81EV8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83" l="1188" r="98688">
                        <a14:foregroundMark x1="11500" y1="81250" x2="2313" y2="81250"/>
                        <a14:foregroundMark x1="2563" y1="83917" x2="5250" y2="85000"/>
                        <a14:foregroundMark x1="6688" y1="85417" x2="94000" y2="85417"/>
                        <a14:foregroundMark x1="94125" y1="85417" x2="97438" y2="83667"/>
                        <a14:foregroundMark x1="97813" y1="83333" x2="97688" y2="81667"/>
                        <a14:foregroundMark x1="88500" y1="81250" x2="98000" y2="81667"/>
                        <a14:foregroundMark x1="14063" y1="81833" x2="14063" y2="83500"/>
                        <a14:foregroundMark x1="15188" y1="83917" x2="84938" y2="8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75" y="2278832"/>
            <a:ext cx="1568323" cy="117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913638" y="359138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Smart Phone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523875" y="359208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Tablet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28529" y="35913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Laptop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104" name="Picture 8" descr="https://timgsa.baidu.com/timg?image&amp;quality=80&amp;size=b9999_10000&amp;sec=1511176710933&amp;di=28c31ce92bc2a2a6b608f70669c972df&amp;imgtype=0&amp;src=http%3A%2F%2Fd.hiphotos.baidu.com%2Fimage%2Fpic%2Fitem%2Fa71ea8d3fd1f4134043027922f1f95cad0c85ed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165" b="97975" l="6573" r="89828">
                        <a14:foregroundMark x1="66510" y1="15190" x2="67293" y2="89873"/>
                        <a14:foregroundMark x1="67606" y1="89873" x2="89828" y2="89620"/>
                        <a14:foregroundMark x1="66510" y1="15190" x2="89671" y2="14684"/>
                        <a14:foregroundMark x1="89202" y1="15190" x2="89358" y2="89114"/>
                        <a14:foregroundMark x1="68545" y1="17722" x2="68701" y2="87342"/>
                        <a14:foregroundMark x1="72144" y1="18228" x2="72144" y2="88861"/>
                        <a14:foregroundMark x1="10329" y1="87089" x2="7512" y2="94177"/>
                        <a14:foregroundMark x1="7668" y1="96709" x2="7825" y2="94177"/>
                        <a14:foregroundMark x1="7668" y1="96709" x2="57746" y2="96456"/>
                        <a14:foregroundMark x1="58216" y1="95190" x2="57121" y2="87342"/>
                        <a14:foregroundMark x1="10798" y1="87595" x2="57746" y2="87595"/>
                        <a14:foregroundMark x1="12676" y1="88861" x2="36150" y2="92658"/>
                        <a14:foregroundMark x1="28482" y1="20253" x2="28638" y2="55696"/>
                        <a14:foregroundMark x1="29577" y1="56962" x2="58685" y2="57468"/>
                        <a14:foregroundMark x1="28013" y1="22025" x2="59155" y2="19494"/>
                        <a14:foregroundMark x1="58685" y1="21266" x2="58529" y2="56456"/>
                        <a14:foregroundMark x1="36463" y1="26329" x2="37715" y2="54684"/>
                        <a14:foregroundMark x1="32394" y1="23544" x2="31455" y2="54430"/>
                        <a14:foregroundMark x1="39437" y1="27595" x2="39593" y2="52405"/>
                        <a14:foregroundMark x1="32394" y1="39241" x2="43192" y2="36962"/>
                        <a14:foregroundMark x1="31299" y1="45823" x2="46792" y2="47848"/>
                        <a14:foregroundMark x1="34116" y1="41519" x2="34272" y2="46329"/>
                        <a14:foregroundMark x1="46948" y1="20506" x2="47418" y2="55949"/>
                        <a14:foregroundMark x1="52739" y1="20506" x2="52269" y2="56203"/>
                        <a14:foregroundMark x1="47261" y1="25823" x2="58529" y2="25823"/>
                        <a14:foregroundMark x1="54930" y1="20253" x2="47418" y2="54684"/>
                        <a14:foregroundMark x1="48200" y1="25316" x2="48044" y2="45316"/>
                        <a14:foregroundMark x1="41941" y1="41013" x2="47418" y2="4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6" t="12359" r="36035"/>
          <a:stretch>
            <a:fillRect/>
          </a:stretch>
        </p:blipFill>
        <p:spPr bwMode="auto">
          <a:xfrm>
            <a:off x="9707748" y="2550923"/>
            <a:ext cx="995517" cy="9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9974513" y="359138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PC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11254724479&amp;di=4268d812d3901b6e43e9a0306d9584b8&amp;imgtype=0&amp;src=http%3A%2F%2Fimage.haier.com%2Fcn%2Fconsumer%2Fcomputers%2Fpc_accessories%2Frouter%2F201412%2FW02015010858828039676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81" y="4365382"/>
            <a:ext cx="2088648" cy="20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11254783014&amp;di=7d20622c92a847f665407c736b20209f&amp;imgtype=0&amp;src=http%3A%2F%2Fimage.cn.made-in-china.com%2Fprodzip%2F000-oCaQmUHWOVrh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63" b="89974" l="2679" r="98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712" b="25341"/>
          <a:stretch>
            <a:fillRect/>
          </a:stretch>
        </p:blipFill>
        <p:spPr bwMode="auto">
          <a:xfrm>
            <a:off x="5907024" y="5344061"/>
            <a:ext cx="3017520" cy="10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1828800" y="3960719"/>
            <a:ext cx="1371600" cy="107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4362566" y="3420904"/>
            <a:ext cx="191950" cy="158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5000940" y="3462292"/>
            <a:ext cx="2008130" cy="135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474413" y="3646555"/>
            <a:ext cx="4500100" cy="138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000940" y="5898995"/>
            <a:ext cx="906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196282" y="6304003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Wireless switches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48410" y="635655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Ethernet </a:t>
            </a:r>
            <a:r>
              <a:rPr lang="en-US" altLang="zh-CN" b="1" dirty="0" smtClean="0">
                <a:solidFill>
                  <a:schemeClr val="bg1"/>
                </a:solidFill>
              </a:rPr>
              <a:t>switches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36681" y="1862252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终端 </a:t>
            </a:r>
            <a:r>
              <a:rPr lang="en-US" altLang="zh-CN" b="1" dirty="0">
                <a:solidFill>
                  <a:schemeClr val="bg1"/>
                </a:solidFill>
              </a:rPr>
              <a:t>— </a:t>
            </a:r>
            <a:r>
              <a:rPr lang="zh-CN" altLang="en-US" b="1" dirty="0">
                <a:solidFill>
                  <a:schemeClr val="bg1"/>
                </a:solidFill>
              </a:rPr>
              <a:t>路由 </a:t>
            </a:r>
            <a:r>
              <a:rPr lang="en-US" altLang="zh-CN" b="1" dirty="0">
                <a:solidFill>
                  <a:schemeClr val="bg1"/>
                </a:solidFill>
              </a:rPr>
              <a:t>— </a:t>
            </a:r>
            <a:r>
              <a:rPr lang="zh-CN" altLang="en-US" b="1" dirty="0">
                <a:solidFill>
                  <a:schemeClr val="bg1"/>
                </a:solidFill>
              </a:rPr>
              <a:t>服务器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641942" y="5889851"/>
            <a:ext cx="906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583982" y="633290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Server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0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2609" l="2707" r="98567">
                        <a14:backgroundMark x1="3025" y1="73043" x2="9395" y2="91304"/>
                        <a14:backgroundMark x1="11306" y1="90000" x2="3503" y2="6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025" y="5398551"/>
            <a:ext cx="2413819" cy="88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2609" l="2707" r="98567">
                        <a14:backgroundMark x1="3025" y1="73043" x2="9395" y2="91304"/>
                        <a14:backgroundMark x1="11306" y1="90000" x2="3503" y2="6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748" y="4844789"/>
            <a:ext cx="2413819" cy="88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62192" y="121759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网络基础：服务器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timgsa.baidu.com/timg?image&amp;quality=80&amp;size=b9999_10000&amp;sec=1511255034200&amp;di=82215d5eb46576fe786d5599a669a349&amp;imgtype=0&amp;src=http%3A%2F%2Fimgsrc.baidu.com%2Fimage%2Fc0%253Dshijue1%252C0%252C0%252C294%252C40%2Fsign%3D42f5e7e6b8fb43160e12723948cd2c56%2F6c224f4a20a44623766f224f9222720e0cf3d77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>
            <a:fillRect/>
          </a:stretch>
        </p:blipFill>
        <p:spPr bwMode="auto">
          <a:xfrm>
            <a:off x="581450" y="2069213"/>
            <a:ext cx="8062874" cy="42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77" y="3202511"/>
            <a:ext cx="59817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20923" y="125238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网络基础：通信</a:t>
            </a:r>
            <a:r>
              <a:rPr lang="zh-CN" altLang="en-US" sz="3200" b="1" dirty="0">
                <a:solidFill>
                  <a:schemeClr val="bg1"/>
                </a:solidFill>
              </a:rPr>
              <a:t>实现方案</a:t>
            </a:r>
          </a:p>
        </p:txBody>
      </p:sp>
      <p:pic>
        <p:nvPicPr>
          <p:cNvPr id="2052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609" l="2707" r="98567">
                        <a14:backgroundMark x1="3025" y1="73043" x2="9395" y2="91304"/>
                        <a14:backgroundMark x1="11306" y1="90000" x2="3503" y2="6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810" y="3622999"/>
            <a:ext cx="3109331" cy="113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timgsa.baidu.com/timg?image&amp;quality=80&amp;size=b9999_10000&amp;sec=1511176326668&amp;di=7a8ef43216923db56deeb65d6800245e&amp;imgtype=0&amp;src=http%3A%2F%2Fimage.tianjimedia.com%2FuploadImages%2F2013%2F242%2FAL0FHY81EV8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83" l="1188" r="98688">
                        <a14:foregroundMark x1="11500" y1="81250" x2="2313" y2="81250"/>
                        <a14:foregroundMark x1="2563" y1="83917" x2="5250" y2="85000"/>
                        <a14:foregroundMark x1="6688" y1="85417" x2="94000" y2="85417"/>
                        <a14:foregroundMark x1="94125" y1="85417" x2="97438" y2="83667"/>
                        <a14:foregroundMark x1="97813" y1="83333" x2="97688" y2="81667"/>
                        <a14:foregroundMark x1="88500" y1="81250" x2="98000" y2="81667"/>
                        <a14:foregroundMark x1="14063" y1="81833" x2="14063" y2="83500"/>
                        <a14:foregroundMark x1="15188" y1="83917" x2="84938" y2="8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00" y="1721271"/>
            <a:ext cx="1568323" cy="117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744" b="86667" l="21026" r="45043"/>
                    </a14:imgEffect>
                  </a14:imgLayer>
                </a14:imgProps>
              </a:ext>
            </a:extLst>
          </a:blip>
          <a:srcRect l="20815" t="14353" r="54169" b="13152"/>
          <a:stretch>
            <a:fillRect/>
          </a:stretch>
        </p:blipFill>
        <p:spPr>
          <a:xfrm>
            <a:off x="1728835" y="3648285"/>
            <a:ext cx="563248" cy="1088195"/>
          </a:xfrm>
          <a:prstGeom prst="rect">
            <a:avLst/>
          </a:prstGeom>
        </p:spPr>
      </p:pic>
      <p:pic>
        <p:nvPicPr>
          <p:cNvPr id="14" name="Picture 8" descr="https://timgsa.baidu.com/timg?image&amp;quality=80&amp;size=b9999_10000&amp;sec=1511176710933&amp;di=28c31ce92bc2a2a6b608f70669c972df&amp;imgtype=0&amp;src=http%3A%2F%2Fd.hiphotos.baidu.com%2Fimage%2Fpic%2Fitem%2Fa71ea8d3fd1f4134043027922f1f95cad0c85ed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165" b="97975" l="6573" r="89828">
                        <a14:foregroundMark x1="66510" y1="15190" x2="67293" y2="89873"/>
                        <a14:foregroundMark x1="67606" y1="89873" x2="89828" y2="89620"/>
                        <a14:foregroundMark x1="66510" y1="15190" x2="89671" y2="14684"/>
                        <a14:foregroundMark x1="89202" y1="15190" x2="89358" y2="89114"/>
                        <a14:foregroundMark x1="68545" y1="17722" x2="68701" y2="87342"/>
                        <a14:foregroundMark x1="72144" y1="18228" x2="72144" y2="88861"/>
                        <a14:foregroundMark x1="10329" y1="87089" x2="7512" y2="94177"/>
                        <a14:foregroundMark x1="7668" y1="96709" x2="7825" y2="94177"/>
                        <a14:foregroundMark x1="7668" y1="96709" x2="57746" y2="96456"/>
                        <a14:foregroundMark x1="58216" y1="95190" x2="57121" y2="87342"/>
                        <a14:foregroundMark x1="10798" y1="87595" x2="57746" y2="87595"/>
                        <a14:foregroundMark x1="12676" y1="88861" x2="36150" y2="92658"/>
                        <a14:foregroundMark x1="28482" y1="20253" x2="28638" y2="55696"/>
                        <a14:foregroundMark x1="29577" y1="56962" x2="58685" y2="57468"/>
                        <a14:foregroundMark x1="28013" y1="22025" x2="59155" y2="19494"/>
                        <a14:foregroundMark x1="58685" y1="21266" x2="58529" y2="56456"/>
                        <a14:foregroundMark x1="36463" y1="26329" x2="37715" y2="54684"/>
                        <a14:foregroundMark x1="32394" y1="23544" x2="31455" y2="54430"/>
                        <a14:foregroundMark x1="39437" y1="27595" x2="39593" y2="52405"/>
                        <a14:foregroundMark x1="32394" y1="39241" x2="43192" y2="36962"/>
                        <a14:foregroundMark x1="31299" y1="45823" x2="46792" y2="47848"/>
                        <a14:foregroundMark x1="34116" y1="41519" x2="34272" y2="46329"/>
                        <a14:foregroundMark x1="46948" y1="20506" x2="47418" y2="55949"/>
                        <a14:foregroundMark x1="52739" y1="20506" x2="52269" y2="56203"/>
                        <a14:foregroundMark x1="47261" y1="25823" x2="58529" y2="25823"/>
                        <a14:foregroundMark x1="54930" y1="20253" x2="47418" y2="54684"/>
                        <a14:foregroundMark x1="48200" y1="25316" x2="48044" y2="45316"/>
                        <a14:foregroundMark x1="41941" y1="41013" x2="47418" y2="4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6" t="12359" r="36035"/>
          <a:stretch>
            <a:fillRect/>
          </a:stretch>
        </p:blipFill>
        <p:spPr bwMode="auto">
          <a:xfrm>
            <a:off x="1512701" y="5533748"/>
            <a:ext cx="995517" cy="9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timgsa.baidu.com/timg?image&amp;quality=80&amp;size=b9999_10000&amp;sec=1511254783014&amp;di=7d20622c92a847f665407c736b20209f&amp;imgtype=0&amp;src=http%3A%2F%2Fimage.cn.made-in-china.com%2Fprodzip%2F000-oCaQmUHWOVrh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63" b="89974" l="2679" r="98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712" b="25341"/>
          <a:stretch>
            <a:fillRect/>
          </a:stretch>
        </p:blipFill>
        <p:spPr bwMode="auto">
          <a:xfrm>
            <a:off x="4406164" y="3847366"/>
            <a:ext cx="2602906" cy="8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>
            <a:endCxn id="15" idx="1"/>
          </p:cNvCxnSpPr>
          <p:nvPr/>
        </p:nvCxnSpPr>
        <p:spPr>
          <a:xfrm>
            <a:off x="2620537" y="2196790"/>
            <a:ext cx="1785627" cy="2055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15" idx="1"/>
          </p:cNvCxnSpPr>
          <p:nvPr/>
        </p:nvCxnSpPr>
        <p:spPr>
          <a:xfrm>
            <a:off x="2292083" y="4192859"/>
            <a:ext cx="2114081" cy="59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3"/>
            <a:endCxn id="15" idx="1"/>
          </p:cNvCxnSpPr>
          <p:nvPr/>
        </p:nvCxnSpPr>
        <p:spPr>
          <a:xfrm flipV="1">
            <a:off x="2508218" y="4252063"/>
            <a:ext cx="1897946" cy="17373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5" idx="3"/>
            <a:endCxn id="2052" idx="1"/>
          </p:cNvCxnSpPr>
          <p:nvPr/>
        </p:nvCxnSpPr>
        <p:spPr>
          <a:xfrm flipV="1">
            <a:off x="7009070" y="4192383"/>
            <a:ext cx="1690740" cy="59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880395" y="5262644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TCP/IP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协议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24696" y="5262643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HTML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超文本格式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25439" y="6014947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Post/Get/Request 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85649" y="1150811"/>
            <a:ext cx="4384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网络基础：前端 </a:t>
            </a:r>
            <a:r>
              <a:rPr lang="en-US" altLang="zh-CN" sz="3200" b="1" dirty="0">
                <a:solidFill>
                  <a:schemeClr val="bg1"/>
                </a:solidFill>
              </a:rPr>
              <a:t>/ </a:t>
            </a:r>
            <a:r>
              <a:rPr lang="zh-CN" altLang="en-US" sz="3200" b="1" dirty="0">
                <a:solidFill>
                  <a:schemeClr val="bg1"/>
                </a:solidFill>
              </a:rPr>
              <a:t>后端 </a:t>
            </a:r>
          </a:p>
        </p:txBody>
      </p:sp>
      <p:sp>
        <p:nvSpPr>
          <p:cNvPr id="2" name="矩形 1"/>
          <p:cNvSpPr/>
          <p:nvPr/>
        </p:nvSpPr>
        <p:spPr>
          <a:xfrm>
            <a:off x="1984915" y="2698597"/>
            <a:ext cx="1784195" cy="11708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浏览器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769110" y="3094468"/>
            <a:ext cx="3090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859857" y="2698597"/>
            <a:ext cx="2609386" cy="11708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网页服务器</a:t>
            </a:r>
            <a:endParaRPr lang="zh-CN" altLang="en-US" sz="3200" b="1" dirty="0"/>
          </a:p>
        </p:txBody>
      </p:sp>
      <p:sp>
        <p:nvSpPr>
          <p:cNvPr id="26" name="矩形 25"/>
          <p:cNvSpPr/>
          <p:nvPr/>
        </p:nvSpPr>
        <p:spPr>
          <a:xfrm>
            <a:off x="7555880" y="5009684"/>
            <a:ext cx="3113048" cy="117087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数据库</a:t>
            </a:r>
            <a:r>
              <a:rPr lang="zh-CN" altLang="en-US" sz="3200" b="1" dirty="0" smtClean="0"/>
              <a:t>服务器</a:t>
            </a:r>
            <a:endParaRPr lang="zh-CN" altLang="en-US" sz="3200" b="1" dirty="0"/>
          </a:p>
        </p:txBody>
      </p:sp>
      <p:cxnSp>
        <p:nvCxnSpPr>
          <p:cNvPr id="27" name="直接箭头连接符 26"/>
          <p:cNvCxnSpPr>
            <a:stCxn id="24" idx="2"/>
            <a:endCxn id="26" idx="0"/>
          </p:cNvCxnSpPr>
          <p:nvPr/>
        </p:nvCxnSpPr>
        <p:spPr>
          <a:xfrm>
            <a:off x="8164550" y="3869476"/>
            <a:ext cx="947854" cy="114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8706777" y="3869477"/>
            <a:ext cx="1014297" cy="114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3757959" y="3468031"/>
            <a:ext cx="3090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182929" y="2322576"/>
            <a:ext cx="0" cy="424816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948589" y="5464098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Front-End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71893" y="5464098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92D050"/>
                </a:solidFill>
              </a:rPr>
              <a:t>Back-End</a:t>
            </a:r>
            <a:endParaRPr lang="zh-CN" altLang="en-US" sz="2800" b="1" dirty="0">
              <a:solidFill>
                <a:srgbClr val="92D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99837" y="1790665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浏览器 </a:t>
            </a:r>
            <a:r>
              <a:rPr lang="en-US" altLang="zh-CN" b="1" dirty="0">
                <a:solidFill>
                  <a:schemeClr val="bg1"/>
                </a:solidFill>
              </a:rPr>
              <a:t>— </a:t>
            </a:r>
            <a:r>
              <a:rPr lang="zh-CN" altLang="en-US" b="1" dirty="0">
                <a:solidFill>
                  <a:schemeClr val="bg1"/>
                </a:solidFill>
              </a:rPr>
              <a:t>网页服务器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1836</Words>
  <Application>Microsoft Office PowerPoint</Application>
  <PresentationFormat>宽屏</PresentationFormat>
  <Paragraphs>340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楷体</vt:lpstr>
      <vt:lpstr>Arial</vt:lpstr>
      <vt:lpstr>Wingdings</vt:lpstr>
      <vt:lpstr>Office 主题​​</vt:lpstr>
      <vt:lpstr>PowerPoint 演示文稿</vt:lpstr>
      <vt:lpstr>上节回顾：Qualtrics在线调查系统</vt:lpstr>
      <vt:lpstr>PowerPoint 演示文稿</vt:lpstr>
      <vt:lpstr>本节内容概览：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271</cp:revision>
  <dcterms:created xsi:type="dcterms:W3CDTF">2017-11-20T01:11:00Z</dcterms:created>
  <dcterms:modified xsi:type="dcterms:W3CDTF">2018-12-05T10:49:00Z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